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2" r:id="rId1"/>
  </p:sldMasterIdLst>
  <p:notesMasterIdLst>
    <p:notesMasterId r:id="rId21"/>
  </p:notesMasterIdLst>
  <p:handoutMasterIdLst>
    <p:handoutMasterId r:id="rId22"/>
  </p:handoutMasterIdLst>
  <p:sldIdLst>
    <p:sldId id="1245" r:id="rId2"/>
    <p:sldId id="1287" r:id="rId3"/>
    <p:sldId id="1275" r:id="rId4"/>
    <p:sldId id="1262" r:id="rId5"/>
    <p:sldId id="1276" r:id="rId6"/>
    <p:sldId id="1254" r:id="rId7"/>
    <p:sldId id="1282" r:id="rId8"/>
    <p:sldId id="1283" r:id="rId9"/>
    <p:sldId id="1284" r:id="rId10"/>
    <p:sldId id="1285" r:id="rId11"/>
    <p:sldId id="1259" r:id="rId12"/>
    <p:sldId id="1260" r:id="rId13"/>
    <p:sldId id="1273" r:id="rId14"/>
    <p:sldId id="1286" r:id="rId15"/>
    <p:sldId id="1279" r:id="rId16"/>
    <p:sldId id="1000" r:id="rId17"/>
    <p:sldId id="1001" r:id="rId18"/>
    <p:sldId id="1281" r:id="rId19"/>
    <p:sldId id="1280" r:id="rId20"/>
  </p:sldIdLst>
  <p:sldSz cx="9144000" cy="6858000" type="screen4x3"/>
  <p:notesSz cx="26974800" cy="36118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33CC"/>
    <a:srgbClr val="54549A"/>
    <a:srgbClr val="008080"/>
    <a:srgbClr val="0802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55" autoAdjust="0"/>
    <p:restoredTop sz="94660"/>
  </p:normalViewPr>
  <p:slideViewPr>
    <p:cSldViewPr>
      <p:cViewPr varScale="1">
        <p:scale>
          <a:sx n="113" d="100"/>
          <a:sy n="113" d="100"/>
        </p:scale>
        <p:origin x="1626" y="3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1688763" cy="180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279688" y="0"/>
            <a:ext cx="11688762" cy="180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86766B-7A78-4E41-8D7A-D8B27B5E1A96}" type="datetimeFigureOut">
              <a:rPr lang="en-US" smtClean="0"/>
              <a:t>8/10/2025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34305875"/>
            <a:ext cx="11688763" cy="180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279688" y="34305875"/>
            <a:ext cx="11688762" cy="180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3763F4-BA30-4994-B859-E2F661DD3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492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11689079" cy="1805939"/>
          </a:xfrm>
          <a:prstGeom prst="rect">
            <a:avLst/>
          </a:prstGeom>
        </p:spPr>
        <p:txBody>
          <a:bodyPr vert="horz" lIns="360518" tIns="180257" rIns="360518" bIns="180257" rtlCol="0"/>
          <a:lstStyle>
            <a:lvl1pPr algn="l">
              <a:defRPr sz="4700"/>
            </a:lvl1pPr>
          </a:lstStyle>
          <a:p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279479" y="2"/>
            <a:ext cx="11689079" cy="1805939"/>
          </a:xfrm>
          <a:prstGeom prst="rect">
            <a:avLst/>
          </a:prstGeom>
        </p:spPr>
        <p:txBody>
          <a:bodyPr vert="horz" lIns="360518" tIns="180257" rIns="360518" bIns="180257" rtlCol="0"/>
          <a:lstStyle>
            <a:lvl1pPr algn="r">
              <a:defRPr sz="4700"/>
            </a:lvl1pPr>
          </a:lstStyle>
          <a:p>
            <a:fld id="{2EFD1781-299A-4AE4-B14D-BA85E3EE4878}" type="datetimeFigureOut">
              <a:rPr lang="de-AT" smtClean="0"/>
              <a:t>10.08.2025</a:t>
            </a:fld>
            <a:endParaRPr lang="de-A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56113" y="2706688"/>
            <a:ext cx="18062575" cy="13547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360518" tIns="180257" rIns="360518" bIns="180257" rtlCol="0" anchor="ctr"/>
          <a:lstStyle/>
          <a:p>
            <a:endParaRPr lang="de-A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697482" y="17156432"/>
            <a:ext cx="21579840" cy="16253459"/>
          </a:xfrm>
          <a:prstGeom prst="rect">
            <a:avLst/>
          </a:prstGeom>
        </p:spPr>
        <p:txBody>
          <a:bodyPr vert="horz" lIns="360518" tIns="180257" rIns="360518" bIns="18025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34306594"/>
            <a:ext cx="11689079" cy="1805939"/>
          </a:xfrm>
          <a:prstGeom prst="rect">
            <a:avLst/>
          </a:prstGeom>
        </p:spPr>
        <p:txBody>
          <a:bodyPr vert="horz" lIns="360518" tIns="180257" rIns="360518" bIns="180257" rtlCol="0" anchor="b"/>
          <a:lstStyle>
            <a:lvl1pPr algn="l">
              <a:defRPr sz="4700"/>
            </a:lvl1pPr>
          </a:lstStyle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279479" y="34306594"/>
            <a:ext cx="11689079" cy="1805939"/>
          </a:xfrm>
          <a:prstGeom prst="rect">
            <a:avLst/>
          </a:prstGeom>
        </p:spPr>
        <p:txBody>
          <a:bodyPr vert="horz" lIns="360518" tIns="180257" rIns="360518" bIns="180257" rtlCol="0" anchor="b"/>
          <a:lstStyle>
            <a:lvl1pPr algn="r">
              <a:defRPr sz="4700"/>
            </a:lvl1pPr>
          </a:lstStyle>
          <a:p>
            <a:fld id="{39840184-C21E-488F-ABF5-61537558F83B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60271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0930E7-54ED-4729-BCCC-7130DB9DFDDB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BD010-79C2-A064-E90F-D0C39A45F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9CE412-7B6C-DAA3-5309-3987EB46AE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C91DE1-8F39-CD27-2461-CB7637008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03724-8860-F99E-D0FE-9944285DBB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BA17C-2840-453E-AFC8-61BDC2278AD2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095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840184-C21E-488F-ABF5-61537558F83B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33647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BA17C-2840-453E-AFC8-61BDC2278AD2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953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E71BA-1C59-5BDB-60F7-010B0B7D2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5A5A58-77B7-8AC8-FCE8-D7063003D4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50FA69-7110-A97F-6BE3-678CDF9B63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231EC-960F-A7EE-9CFC-8FA08D4274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BA17C-2840-453E-AFC8-61BDC2278AD2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610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840184-C21E-488F-ABF5-61537558F83B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32913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BA17C-2840-453E-AFC8-61BDC2278AD2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251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BA17C-2840-453E-AFC8-61BDC2278AD2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756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6A6A4-9EB1-ECF7-0C4A-3023DAA29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35CC0A-3D79-E2E2-7979-26689EF341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664AD8-F14C-649F-B50C-ED92F7C696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DDCD76-AA2C-5342-3FDB-DA376763D5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BA17C-2840-453E-AFC8-61BDC2278AD2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178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E9101-1C80-4700-576F-965385FA8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699D74-17C0-B530-5943-EAEBD042E7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36FB99-1BE8-111D-26E0-1C9C0E080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2CA29-1DFD-C431-4C38-C98DBBD63B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BA17C-2840-453E-AFC8-61BDC2278AD2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926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BA17C-2840-453E-AFC8-61BDC2278AD2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634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BA17C-2840-453E-AFC8-61BDC2278AD2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293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93C82-FFD9-C7FE-CDAE-58B3E834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0994AD-BA60-92E1-1070-38FDC7FDFF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713FD1-DDCB-246E-1390-4A7666A3B0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A35F1-2786-6CB4-BFD7-07E45FEB4A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BA17C-2840-453E-AFC8-61BDC2278AD2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527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CB398-9E2D-57C9-D903-DE3CB580E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EAD4AE-F4CE-82F4-405D-CA7B093B15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61FF0F-E60A-4302-98DD-BEA59A3993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22162-1465-73B2-E7FC-E04F5774CE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BA17C-2840-453E-AFC8-61BDC2278AD2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51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647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3033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06052EE-A9CF-403C-973C-E9F3195F5BCC}"/>
              </a:ext>
            </a:extLst>
          </p:cNvPr>
          <p:cNvSpPr/>
          <p:nvPr userDrawn="1"/>
        </p:nvSpPr>
        <p:spPr>
          <a:xfrm>
            <a:off x="304800" y="6580029"/>
            <a:ext cx="878219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aseline="0" dirty="0"/>
              <a:t>		       	                                       </a:t>
            </a:r>
            <a:fld id="{A9409949-6403-47F7-8908-A95828175A65}" type="slidenum">
              <a:rPr lang="en-US" sz="1000" baseline="0" smtClean="0"/>
              <a:pPr/>
              <a:t>‹#›</a:t>
            </a:fld>
            <a:r>
              <a:rPr lang="en-US" sz="1000" baseline="0" dirty="0"/>
              <a:t> /  17			                                © Bernhard Rupp</a:t>
            </a:r>
          </a:p>
        </p:txBody>
      </p:sp>
    </p:spTree>
    <p:extLst>
      <p:ext uri="{BB962C8B-B14F-4D97-AF65-F5344CB8AC3E}">
        <p14:creationId xmlns:p14="http://schemas.microsoft.com/office/powerpoint/2010/main" val="2448555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http://www.ruppweb.or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iucr.org/j/issues/2025/05/00/gj5320/index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2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6147" name="Rectangle 13"/>
          <p:cNvSpPr>
            <a:spLocks noChangeArrowheads="1"/>
          </p:cNvSpPr>
          <p:nvPr/>
        </p:nvSpPr>
        <p:spPr bwMode="auto">
          <a:xfrm>
            <a:off x="3124200" y="620273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pic>
        <p:nvPicPr>
          <p:cNvPr id="6157" name="Picture 32" descr="xbrct_xtals_smallblu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4800600"/>
            <a:ext cx="1447800" cy="1168400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19458" name="Picture 2" descr="C:\data\book\Chapter_covers\cover_front_larg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8167" y="1518365"/>
            <a:ext cx="1870510" cy="2438401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96979" y="4004197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www.ruppweb.org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D9A8401-684D-4F29-8F85-F88B7F355D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031" y="5347664"/>
            <a:ext cx="2760859" cy="747825"/>
          </a:xfrm>
          <a:prstGeom prst="rect">
            <a:avLst/>
          </a:prstGeom>
        </p:spPr>
      </p:pic>
      <p:sp>
        <p:nvSpPr>
          <p:cNvPr id="16" name="Rectangle 24">
            <a:extLst>
              <a:ext uri="{FF2B5EF4-FFF2-40B4-BE49-F238E27FC236}">
                <a16:creationId xmlns:a16="http://schemas.microsoft.com/office/drawing/2014/main" id="{E6344F03-DEF9-443A-86F0-3967D45408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295401"/>
            <a:ext cx="5105400" cy="341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Bernhard Rupp</a:t>
            </a:r>
          </a:p>
          <a:p>
            <a:pPr algn="ctr">
              <a:defRPr/>
            </a:pPr>
            <a:endParaRPr lang="en-US" sz="1800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University of Innsbruck</a:t>
            </a:r>
          </a:p>
          <a:p>
            <a:pPr algn="ctr">
              <a:defRPr/>
            </a:pPr>
            <a:r>
              <a:rPr lang="en-US" sz="1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Austria</a:t>
            </a:r>
          </a:p>
          <a:p>
            <a:pPr algn="ctr">
              <a:defRPr/>
            </a:pPr>
            <a:endParaRPr lang="en-US" sz="1800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k.-k. Hofkristallamt</a:t>
            </a:r>
          </a:p>
          <a:p>
            <a:pPr algn="ctr">
              <a:defRPr/>
            </a:pPr>
            <a:r>
              <a:rPr lang="en-US" sz="1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San Diego,  CA 92084, USA</a:t>
            </a:r>
          </a:p>
          <a:p>
            <a:pPr algn="ctr">
              <a:defRPr/>
            </a:pPr>
            <a:endParaRPr lang="en-US" sz="1800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704EF0-4194-5037-488C-C824DE693D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76600" y="2478929"/>
            <a:ext cx="977288" cy="962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016C62-C669-0C56-6C1D-DBCD3A2480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5374070"/>
            <a:ext cx="1694070" cy="6950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873C95-81E5-5937-5596-B5141EA7B235}"/>
              </a:ext>
            </a:extLst>
          </p:cNvPr>
          <p:cNvSpPr txBox="1"/>
          <p:nvPr/>
        </p:nvSpPr>
        <p:spPr bwMode="auto">
          <a:xfrm>
            <a:off x="4611959" y="2201930"/>
            <a:ext cx="3044282" cy="27699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n-GB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br@hofkristallamt.org, root@ruppweb.org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514268-7694-BBDD-C3D6-D13CCC935EE2}"/>
              </a:ext>
            </a:extLst>
          </p:cNvPr>
          <p:cNvSpPr/>
          <p:nvPr/>
        </p:nvSpPr>
        <p:spPr>
          <a:xfrm>
            <a:off x="1066800" y="112369"/>
            <a:ext cx="682109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concepts of protein crystallography:</a:t>
            </a:r>
          </a:p>
          <a:p>
            <a:pPr algn="ctr"/>
            <a:r>
              <a:rPr lang="en-US" sz="2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Patterson function and its use</a:t>
            </a:r>
          </a:p>
        </p:txBody>
      </p:sp>
    </p:spTree>
    <p:extLst>
      <p:ext uri="{BB962C8B-B14F-4D97-AF65-F5344CB8AC3E}">
        <p14:creationId xmlns:p14="http://schemas.microsoft.com/office/powerpoint/2010/main" val="294607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D6E90-0884-F144-5E38-4E59C42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>
            <a:extLst>
              <a:ext uri="{FF2B5EF4-FFF2-40B4-BE49-F238E27FC236}">
                <a16:creationId xmlns:a16="http://schemas.microsoft.com/office/drawing/2014/main" id="{3959B831-E913-9794-E963-20E133D4E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3110"/>
            <a:ext cx="1847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97668" name="Rectangle 4">
            <a:extLst>
              <a:ext uri="{FF2B5EF4-FFF2-40B4-BE49-F238E27FC236}">
                <a16:creationId xmlns:a16="http://schemas.microsoft.com/office/drawing/2014/main" id="{44020A9B-3F3F-27F8-949E-F1DD1EFD2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3110"/>
            <a:ext cx="1847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4026366E-22BC-268E-59F7-221105B91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977" y="1452630"/>
            <a:ext cx="7938246" cy="5847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Once they scroll, you’ve lost control.</a:t>
            </a:r>
            <a:endParaRPr lang="en-US" sz="24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A8623DF-A770-5D25-33DF-F395F856D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216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5CE160-71AA-08C0-717F-20AEF49A6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598" y="243715"/>
            <a:ext cx="8763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Teaching Motto: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2AA1359-3DA8-B67F-12DA-DDA874FAE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996CD2-38EB-37FE-7C99-989C85ADF67A}"/>
              </a:ext>
            </a:extLst>
          </p:cNvPr>
          <p:cNvSpPr txBox="1"/>
          <p:nvPr/>
        </p:nvSpPr>
        <p:spPr bwMode="auto">
          <a:xfrm>
            <a:off x="1752600" y="2474035"/>
            <a:ext cx="510540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ChatGPT4o, after analysis of the original paper (before review sanitized out any trace of humor)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3A3A81-64C9-05F8-6D8D-819ADA9905B8}"/>
              </a:ext>
            </a:extLst>
          </p:cNvPr>
          <p:cNvSpPr txBox="1"/>
          <p:nvPr/>
        </p:nvSpPr>
        <p:spPr bwMode="auto">
          <a:xfrm>
            <a:off x="2324100" y="3737635"/>
            <a:ext cx="457200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DOI: 10.1107/S1600576725006569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514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AAAF4-2DE4-E79A-1B69-3BEB5A570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4">
            <a:extLst>
              <a:ext uri="{FF2B5EF4-FFF2-40B4-BE49-F238E27FC236}">
                <a16:creationId xmlns:a16="http://schemas.microsoft.com/office/drawing/2014/main" id="{C60E30FB-7C87-A226-0B18-B3D24B3A3B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9710347"/>
              </p:ext>
            </p:extLst>
          </p:nvPr>
        </p:nvGraphicFramePr>
        <p:xfrm>
          <a:off x="793750" y="4095750"/>
          <a:ext cx="7413625" cy="142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09680" imgH="431640" progId="Equation.DSMT4">
                  <p:embed/>
                </p:oleObj>
              </mc:Choice>
              <mc:Fallback>
                <p:oleObj name="Equation" r:id="rId3" imgW="2209680" imgH="431640" progId="Equation.DSMT4">
                  <p:embed/>
                  <p:pic>
                    <p:nvPicPr>
                      <p:cNvPr id="334862" name="Object 14">
                        <a:extLst>
                          <a:ext uri="{FF2B5EF4-FFF2-40B4-BE49-F238E27FC236}">
                            <a16:creationId xmlns:a16="http://schemas.microsoft.com/office/drawing/2014/main" id="{9AAE0AEA-D867-96BF-FD09-63A6100F006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4095750"/>
                        <a:ext cx="7413625" cy="1423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 descr="A green arrow and a white circle&#10;&#10;AI-generated content may be incorrect.">
            <a:extLst>
              <a:ext uri="{FF2B5EF4-FFF2-40B4-BE49-F238E27FC236}">
                <a16:creationId xmlns:a16="http://schemas.microsoft.com/office/drawing/2014/main" id="{ED2513B5-2ED4-9437-BC22-E83287584A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041544"/>
            <a:ext cx="8412479" cy="29716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6253FBE-F8E3-7884-3F0C-8628E55D4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0"/>
            <a:ext cx="8763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 need phases to complete the FT</a:t>
            </a:r>
          </a:p>
        </p:txBody>
      </p:sp>
      <p:sp>
        <p:nvSpPr>
          <p:cNvPr id="2" name="Line 17">
            <a:extLst>
              <a:ext uri="{FF2B5EF4-FFF2-40B4-BE49-F238E27FC236}">
                <a16:creationId xmlns:a16="http://schemas.microsoft.com/office/drawing/2014/main" id="{6A1F6F5F-BC42-14CC-F91D-D866B16BA6B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28800" y="3692442"/>
            <a:ext cx="1371600" cy="777926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9B79F653-1387-C76A-AB46-62AE298EA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833" y="4857692"/>
            <a:ext cx="1198563" cy="18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500" dirty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sym typeface="Wingdings" pitchFamily="2" charset="2"/>
              </a:rPr>
              <a:t></a:t>
            </a:r>
          </a:p>
        </p:txBody>
      </p:sp>
      <p:sp>
        <p:nvSpPr>
          <p:cNvPr id="6" name="Line 18">
            <a:extLst>
              <a:ext uri="{FF2B5EF4-FFF2-40B4-BE49-F238E27FC236}">
                <a16:creationId xmlns:a16="http://schemas.microsoft.com/office/drawing/2014/main" id="{B202A652-421B-AB61-9CC6-63F4FAEB66B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5999" y="2819399"/>
            <a:ext cx="45716" cy="151124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Line 19">
            <a:extLst>
              <a:ext uri="{FF2B5EF4-FFF2-40B4-BE49-F238E27FC236}">
                <a16:creationId xmlns:a16="http://schemas.microsoft.com/office/drawing/2014/main" id="{CC6DD029-6C63-D3F6-C06A-56EEAE7FAB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24800" y="3813134"/>
            <a:ext cx="45719" cy="657234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Line 22">
            <a:extLst>
              <a:ext uri="{FF2B5EF4-FFF2-40B4-BE49-F238E27FC236}">
                <a16:creationId xmlns:a16="http://schemas.microsoft.com/office/drawing/2014/main" id="{BC4B2A68-3B8E-B3C0-C9FD-39DE5FB8550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75175" y="5279962"/>
            <a:ext cx="431799" cy="474669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Line 23">
            <a:extLst>
              <a:ext uri="{FF2B5EF4-FFF2-40B4-BE49-F238E27FC236}">
                <a16:creationId xmlns:a16="http://schemas.microsoft.com/office/drawing/2014/main" id="{9895E613-F8CF-0BCF-4D10-DFF8401316D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10555" y="5279962"/>
            <a:ext cx="547695" cy="438156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87D126-4DF5-D37D-403F-9D3D9890C69D}"/>
              </a:ext>
            </a:extLst>
          </p:cNvPr>
          <p:cNvSpPr txBox="1"/>
          <p:nvPr/>
        </p:nvSpPr>
        <p:spPr bwMode="auto">
          <a:xfrm>
            <a:off x="5814597" y="5093181"/>
            <a:ext cx="813043" cy="144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?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D47AF42-51B9-1EAC-C499-7651A9EE98F0}"/>
              </a:ext>
            </a:extLst>
          </p:cNvPr>
          <p:cNvSpPr/>
          <p:nvPr/>
        </p:nvSpPr>
        <p:spPr bwMode="auto">
          <a:xfrm>
            <a:off x="5684519" y="4330643"/>
            <a:ext cx="903748" cy="990599"/>
          </a:xfrm>
          <a:prstGeom prst="ellipse">
            <a:avLst/>
          </a:prstGeom>
          <a:noFill/>
          <a:ln w="3810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24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 animBg="1"/>
      <p:bldP spid="7" grpId="0" animBg="1"/>
      <p:bldP spid="8" grpId="0" animBg="1"/>
      <p:bldP spid="9" grpId="0" animBg="1"/>
      <p:bldP spid="10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574298"/>
            <a:ext cx="1847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97668" name="Rectangle 4"/>
          <p:cNvSpPr>
            <a:spLocks noChangeArrowheads="1"/>
          </p:cNvSpPr>
          <p:nvPr/>
        </p:nvSpPr>
        <p:spPr bwMode="auto">
          <a:xfrm>
            <a:off x="0" y="574298"/>
            <a:ext cx="1847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87097102-8359-E885-8584-1EB3BD6E7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154608"/>
            <a:ext cx="7938246" cy="120032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We obtain only </a:t>
            </a:r>
            <a:r>
              <a:rPr lang="en-US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intensities proportional to </a:t>
            </a:r>
            <a:r>
              <a:rPr lang="en-US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|</a:t>
            </a:r>
            <a:r>
              <a:rPr lang="en-US" sz="24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F</a:t>
            </a:r>
            <a:r>
              <a:rPr lang="en-US" sz="2400" b="1" baseline="-250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h</a:t>
            </a:r>
            <a:r>
              <a:rPr lang="en-US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|</a:t>
            </a:r>
            <a:r>
              <a:rPr lang="en-US" sz="2400" baseline="300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2</a:t>
            </a:r>
            <a:r>
              <a:rPr lang="en-US" sz="24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from diffraction data but no phases </a:t>
            </a:r>
            <a:r>
              <a:rPr lang="el-GR" sz="2400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φ</a:t>
            </a:r>
            <a:r>
              <a:rPr lang="en-US" sz="2400" b="1" baseline="-25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h</a:t>
            </a:r>
            <a:r>
              <a:rPr lang="en-US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How then, do we get </a:t>
            </a:r>
            <a:r>
              <a:rPr lang="en-US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from intensities </a:t>
            </a:r>
            <a:r>
              <a:rPr lang="en-US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phase ?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8008BA2-0302-060D-0708-771AE6A9E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3956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1ED5A44-FF50-769D-2303-02973611875D}"/>
              </a:ext>
            </a:extLst>
          </p:cNvPr>
          <p:cNvGrpSpPr/>
          <p:nvPr/>
        </p:nvGrpSpPr>
        <p:grpSpPr>
          <a:xfrm>
            <a:off x="533400" y="2793821"/>
            <a:ext cx="7938246" cy="1754783"/>
            <a:chOff x="533400" y="2793821"/>
            <a:chExt cx="7938246" cy="1754783"/>
          </a:xfrm>
        </p:grpSpPr>
        <p:sp>
          <p:nvSpPr>
            <p:cNvPr id="2" name="Text Box 4">
              <a:extLst>
                <a:ext uri="{FF2B5EF4-FFF2-40B4-BE49-F238E27FC236}">
                  <a16:creationId xmlns:a16="http://schemas.microsoft.com/office/drawing/2014/main" id="{BB72CDD1-FF3E-E29F-B2AB-A5693C97AE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" y="2793821"/>
              <a:ext cx="7938246" cy="163121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As atomic positions </a:t>
              </a:r>
              <a:r>
                <a:rPr lang="en-US" sz="2800" b="1" dirty="0">
                  <a:solidFill>
                    <a:srgbClr val="FF33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sz="24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 determine the phase of each reflection </a:t>
              </a:r>
              <a:r>
                <a:rPr lang="en-US" sz="2400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 </a:t>
              </a:r>
              <a:r>
                <a:rPr lang="en-US" sz="24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24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 </a:t>
              </a:r>
              <a:endPara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graphicFrame>
          <p:nvGraphicFramePr>
            <p:cNvPr id="5" name="Object 4">
              <a:extLst>
                <a:ext uri="{FF2B5EF4-FFF2-40B4-BE49-F238E27FC236}">
                  <a16:creationId xmlns:a16="http://schemas.microsoft.com/office/drawing/2014/main" id="{EE892B85-757C-4757-4851-33FDB575AD1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19723204"/>
                </p:ext>
              </p:extLst>
            </p:nvPr>
          </p:nvGraphicFramePr>
          <p:xfrm>
            <a:off x="3276600" y="3641179"/>
            <a:ext cx="2219325" cy="647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685800" imgH="203040" progId="Equation.DSMT4">
                    <p:embed/>
                  </p:oleObj>
                </mc:Choice>
                <mc:Fallback>
                  <p:oleObj name="Equation" r:id="rId3" imgW="685800" imgH="203040" progId="Equation.DSMT4">
                    <p:embed/>
                    <p:pic>
                      <p:nvPicPr>
                        <p:cNvPr id="0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76600" y="3641179"/>
                          <a:ext cx="2219325" cy="64770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839BD8A8-BF5C-287A-20CB-3C7D6F01AEE5}"/>
                </a:ext>
              </a:extLst>
            </p:cNvPr>
            <p:cNvCxnSpPr/>
            <p:nvPr/>
          </p:nvCxnSpPr>
          <p:spPr bwMode="auto">
            <a:xfrm flipH="1">
              <a:off x="5562600" y="3965029"/>
              <a:ext cx="838200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F116AC7-B995-5924-EAD5-3203A6C75232}"/>
                </a:ext>
              </a:extLst>
            </p:cNvPr>
            <p:cNvSpPr txBox="1"/>
            <p:nvPr/>
          </p:nvSpPr>
          <p:spPr bwMode="auto">
            <a:xfrm>
              <a:off x="6400800" y="3440608"/>
              <a:ext cx="466794" cy="110799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rtlCol="0">
              <a:spAutoFit/>
            </a:bodyPr>
            <a:lstStyle/>
            <a:p>
              <a:pPr eaLnBrk="0" hangingPunct="0"/>
              <a:r>
                <a:rPr lang="en-US" sz="6600" b="1" dirty="0">
                  <a:solidFill>
                    <a:srgbClr val="FF33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!</a:t>
              </a:r>
            </a:p>
          </p:txBody>
        </p:sp>
      </p:grpSp>
      <p:sp>
        <p:nvSpPr>
          <p:cNvPr id="9" name="Text Box 4">
            <a:extLst>
              <a:ext uri="{FF2B5EF4-FFF2-40B4-BE49-F238E27FC236}">
                <a16:creationId xmlns:a16="http://schemas.microsoft.com/office/drawing/2014/main" id="{780D51C9-3816-0C42-C850-1DAAC0867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895671"/>
            <a:ext cx="7938246" cy="120032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...obtaining (at least some) </a:t>
            </a:r>
            <a:r>
              <a:rPr lang="en-US" sz="24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atomic positions </a:t>
            </a:r>
            <a:r>
              <a:rPr lang="en-US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(heavy atoms or anomalous scatters come to mind) should be useful for phase determination.   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59C87D-09C4-02B9-ABEC-B9E62DD9B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0"/>
            <a:ext cx="8763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 have a (phase) problem:</a:t>
            </a:r>
          </a:p>
        </p:txBody>
      </p:sp>
    </p:spTree>
    <p:extLst>
      <p:ext uri="{BB962C8B-B14F-4D97-AF65-F5344CB8AC3E}">
        <p14:creationId xmlns:p14="http://schemas.microsoft.com/office/powerpoint/2010/main" val="4121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4C26A-F71D-BCDF-9ECC-BC14FEE27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>
            <a:extLst>
              <a:ext uri="{FF2B5EF4-FFF2-40B4-BE49-F238E27FC236}">
                <a16:creationId xmlns:a16="http://schemas.microsoft.com/office/drawing/2014/main" id="{4BB876BA-D0B7-3D02-8178-FF68F6E55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3110"/>
            <a:ext cx="1847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97668" name="Rectangle 4">
            <a:extLst>
              <a:ext uri="{FF2B5EF4-FFF2-40B4-BE49-F238E27FC236}">
                <a16:creationId xmlns:a16="http://schemas.microsoft.com/office/drawing/2014/main" id="{F9459AC1-5744-AF63-AE71-A4FFD9B61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3110"/>
            <a:ext cx="1847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441C0167-97C8-1947-DE68-8D7AD4FE9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977" y="1113056"/>
            <a:ext cx="7938246" cy="120032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 Patterson function is the autocorrelation of electron density and informs us about interatomic distance vectors. This could be useful. 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5EEE49C-6CC1-C2FA-78A7-1EF7261D4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216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CEE45F-934F-14C9-D87C-2284C1536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0"/>
            <a:ext cx="8763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Patterson Function </a:t>
            </a:r>
            <a:r>
              <a:rPr lang="en-US" sz="3200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32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32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1918D442-A334-3E04-9C60-19BF4335A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E4772E88-F356-D826-16C5-2A97C99AC0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2897354"/>
              </p:ext>
            </p:extLst>
          </p:nvPr>
        </p:nvGraphicFramePr>
        <p:xfrm>
          <a:off x="1143000" y="2435841"/>
          <a:ext cx="702993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50880" imgH="368280" progId="Equation.DSMT4">
                  <p:embed/>
                </p:oleObj>
              </mc:Choice>
              <mc:Fallback>
                <p:oleObj name="Equation" r:id="rId3" imgW="2450880" imgH="3682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435841"/>
                        <a:ext cx="7029938" cy="1066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16" descr="A person with his hand on his head&#10;&#10;AI-generated content may be incorrect.">
            <a:extLst>
              <a:ext uri="{FF2B5EF4-FFF2-40B4-BE49-F238E27FC236}">
                <a16:creationId xmlns:a16="http://schemas.microsoft.com/office/drawing/2014/main" id="{3B998B99-A279-4374-B60E-16EE2C78C6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581400"/>
            <a:ext cx="2819400" cy="2819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A64E2F2-B9DD-FFEF-0589-49C3CE3C078D}"/>
              </a:ext>
            </a:extLst>
          </p:cNvPr>
          <p:cNvSpPr txBox="1"/>
          <p:nvPr/>
        </p:nvSpPr>
        <p:spPr bwMode="auto">
          <a:xfrm>
            <a:off x="3136900" y="3587750"/>
            <a:ext cx="280670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OK, let’s make this easier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15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6-40-fourier">
            <a:extLst>
              <a:ext uri="{FF2B5EF4-FFF2-40B4-BE49-F238E27FC236}">
                <a16:creationId xmlns:a16="http://schemas.microsoft.com/office/drawing/2014/main" id="{B473D62E-B985-0BA4-B5D2-480B6B85E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2298" y="818288"/>
            <a:ext cx="4080271" cy="2988387"/>
          </a:xfrm>
          <a:prstGeom prst="rect">
            <a:avLst/>
          </a:prstGeom>
          <a:noFill/>
        </p:spPr>
      </p:pic>
      <p:sp>
        <p:nvSpPr>
          <p:cNvPr id="401411" name="Text Box 3"/>
          <p:cNvSpPr txBox="1">
            <a:spLocks noChangeArrowheads="1"/>
          </p:cNvSpPr>
          <p:nvPr/>
        </p:nvSpPr>
        <p:spPr bwMode="auto">
          <a:xfrm>
            <a:off x="4955406" y="3503916"/>
            <a:ext cx="269626" cy="335169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i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401412" name="Text Box 4"/>
          <p:cNvSpPr txBox="1">
            <a:spLocks noChangeArrowheads="1"/>
          </p:cNvSpPr>
          <p:nvPr/>
        </p:nvSpPr>
        <p:spPr bwMode="auto">
          <a:xfrm>
            <a:off x="2411760" y="1698724"/>
            <a:ext cx="1024986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l-G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15AB17-4CBC-4E0B-9045-A4A42BB2856A}"/>
              </a:ext>
            </a:extLst>
          </p:cNvPr>
          <p:cNvSpPr txBox="1"/>
          <p:nvPr/>
        </p:nvSpPr>
        <p:spPr>
          <a:xfrm>
            <a:off x="4052033" y="961388"/>
            <a:ext cx="458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0" dirty="0"/>
              <a:t>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91FE79-F22F-4122-BC57-EAC3D53B18DD}"/>
              </a:ext>
            </a:extLst>
          </p:cNvPr>
          <p:cNvSpPr txBox="1"/>
          <p:nvPr/>
        </p:nvSpPr>
        <p:spPr>
          <a:xfrm>
            <a:off x="1493854" y="1087604"/>
            <a:ext cx="458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0" dirty="0"/>
              <a:t>C</a:t>
            </a: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499ECD5C-1DF4-43CD-86EF-A7F33725E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-66219"/>
            <a:ext cx="8763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5454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Generating the 1-d Patterson Function </a:t>
            </a:r>
            <a:r>
              <a:rPr lang="en-US" sz="2800" i="1" dirty="0">
                <a:solidFill>
                  <a:srgbClr val="5454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P</a:t>
            </a:r>
            <a:r>
              <a:rPr lang="en-US" sz="2800" dirty="0">
                <a:solidFill>
                  <a:srgbClr val="5454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(</a:t>
            </a:r>
            <a:r>
              <a:rPr lang="en-US" sz="2800" i="1" dirty="0">
                <a:solidFill>
                  <a:srgbClr val="5454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u</a:t>
            </a:r>
            <a:r>
              <a:rPr lang="en-US" sz="2800" dirty="0">
                <a:solidFill>
                  <a:srgbClr val="5454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5" name="Rectangle 4">
            <a:extLst>
              <a:ext uri="{FF2B5EF4-FFF2-40B4-BE49-F238E27FC236}">
                <a16:creationId xmlns:a16="http://schemas.microsoft.com/office/drawing/2014/main" id="{FB5EEDA5-19C5-43E5-BAF8-C32DAB493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6979" y="951226"/>
            <a:ext cx="3490094" cy="24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1d- electron density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 at </a:t>
            </a:r>
            <a:r>
              <a:rPr lang="en-US" sz="2400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en-US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= 0.1, O at </a:t>
            </a:r>
            <a:r>
              <a:rPr lang="en-US" sz="2400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= 0.7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D390BA-D970-4640-99BA-AFFB4F72F22D}"/>
              </a:ext>
            </a:extLst>
          </p:cNvPr>
          <p:cNvSpPr txBox="1"/>
          <p:nvPr/>
        </p:nvSpPr>
        <p:spPr bwMode="auto">
          <a:xfrm rot="16200000">
            <a:off x="-18205" y="1955906"/>
            <a:ext cx="1850186" cy="3077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dirty="0">
                <a:latin typeface="+mj-lt"/>
                <a:cs typeface="Arial" panose="020B0604020202020204" pitchFamily="34" charset="0"/>
              </a:rPr>
              <a:t>electron density [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e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-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/Å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3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]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5F1A451-6EEB-4674-8030-40A923F84CD7}"/>
              </a:ext>
            </a:extLst>
          </p:cNvPr>
          <p:cNvSpPr txBox="1"/>
          <p:nvPr/>
        </p:nvSpPr>
        <p:spPr bwMode="auto">
          <a:xfrm>
            <a:off x="2927717" y="3475110"/>
            <a:ext cx="534121" cy="3077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 [Å]</a:t>
            </a:r>
            <a:endParaRPr lang="en-US" sz="1400" baseline="30000" dirty="0"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A2EFC5A-6F65-3940-001C-121C593EE1E5}"/>
              </a:ext>
            </a:extLst>
          </p:cNvPr>
          <p:cNvGrpSpPr/>
          <p:nvPr/>
        </p:nvGrpSpPr>
        <p:grpSpPr>
          <a:xfrm>
            <a:off x="667901" y="3850427"/>
            <a:ext cx="8020903" cy="3008723"/>
            <a:chOff x="667901" y="3850427"/>
            <a:chExt cx="8020903" cy="3008723"/>
          </a:xfrm>
        </p:grpSpPr>
        <p:pic>
          <p:nvPicPr>
            <p:cNvPr id="14" name="Picture 6" descr="6-40-paterson_graph">
              <a:extLst>
                <a:ext uri="{FF2B5EF4-FFF2-40B4-BE49-F238E27FC236}">
                  <a16:creationId xmlns:a16="http://schemas.microsoft.com/office/drawing/2014/main" id="{FAE1A501-2286-4A1B-B436-DA28609C01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11095" y="3850427"/>
              <a:ext cx="4237224" cy="2988387"/>
            </a:xfrm>
            <a:prstGeom prst="rect">
              <a:avLst/>
            </a:prstGeom>
            <a:noFill/>
          </p:spPr>
        </p:pic>
        <p:sp>
          <p:nvSpPr>
            <p:cNvPr id="15" name="Text Box 7">
              <a:extLst>
                <a:ext uri="{FF2B5EF4-FFF2-40B4-BE49-F238E27FC236}">
                  <a16:creationId xmlns:a16="http://schemas.microsoft.com/office/drawing/2014/main" id="{32EC32E4-146F-4E6D-A35A-2BEA20C035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7031" y="6554451"/>
              <a:ext cx="269626" cy="304699"/>
            </a:xfrm>
            <a:prstGeom prst="rect">
              <a:avLst/>
            </a:prstGeom>
            <a:solidFill>
              <a:schemeClr val="bg1"/>
            </a:solidFill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 i="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E55269A8-CC9B-4AC6-88A1-89CD8ABFF3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2589" y="4018629"/>
              <a:ext cx="3816680" cy="2376488"/>
            </a:xfrm>
            <a:prstGeom prst="rect">
              <a:avLst/>
            </a:prstGeom>
            <a:solidFill>
              <a:schemeClr val="bg1"/>
            </a:solidFill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9">
              <a:extLst>
                <a:ext uri="{FF2B5EF4-FFF2-40B4-BE49-F238E27FC236}">
                  <a16:creationId xmlns:a16="http://schemas.microsoft.com/office/drawing/2014/main" id="{E2F4416B-A4A8-44C8-8137-3F8BD4A4DE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3040" y="4104404"/>
              <a:ext cx="824265" cy="52322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l-GR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22" name="Object 1">
              <a:extLst>
                <a:ext uri="{FF2B5EF4-FFF2-40B4-BE49-F238E27FC236}">
                  <a16:creationId xmlns:a16="http://schemas.microsoft.com/office/drawing/2014/main" id="{14F03332-2442-4CA0-B7FC-F39F94561E9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8327478"/>
                </p:ext>
              </p:extLst>
            </p:nvPr>
          </p:nvGraphicFramePr>
          <p:xfrm>
            <a:off x="5465763" y="4035425"/>
            <a:ext cx="3132137" cy="784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485720" imgH="368280" progId="Equation.DSMT4">
                    <p:embed/>
                  </p:oleObj>
                </mc:Choice>
                <mc:Fallback>
                  <p:oleObj name="Equation" r:id="rId5" imgW="1485720" imgH="368280" progId="Equation.DSMT4">
                    <p:embed/>
                    <p:pic>
                      <p:nvPicPr>
                        <p:cNvPr id="22" name="Object 1">
                          <a:extLst>
                            <a:ext uri="{FF2B5EF4-FFF2-40B4-BE49-F238E27FC236}">
                              <a16:creationId xmlns:a16="http://schemas.microsoft.com/office/drawing/2014/main" id="{14F03332-2442-4CA0-B7FC-F39F94561E9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65763" y="4035425"/>
                          <a:ext cx="3132137" cy="78422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WordArt 6">
              <a:extLst>
                <a:ext uri="{FF2B5EF4-FFF2-40B4-BE49-F238E27FC236}">
                  <a16:creationId xmlns:a16="http://schemas.microsoft.com/office/drawing/2014/main" id="{78D562EA-2EB6-4836-97DC-C5225B2FD952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029706" y="4757188"/>
              <a:ext cx="1022327" cy="126261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1326"/>
                </a:avLst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600" kern="10" dirty="0">
                  <a:ln w="9525">
                    <a:noFill/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Arial Rounded MT Bold"/>
                </a:rPr>
                <a:t>?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331AFF0-7812-443E-A3BE-A610F357FA71}"/>
                </a:ext>
              </a:extLst>
            </p:cNvPr>
            <p:cNvSpPr txBox="1"/>
            <p:nvPr/>
          </p:nvSpPr>
          <p:spPr bwMode="auto">
            <a:xfrm>
              <a:off x="2950159" y="6558340"/>
              <a:ext cx="513282" cy="27699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rtlCol="0">
              <a:spAutoFit/>
            </a:bodyPr>
            <a:lstStyle/>
            <a:p>
              <a:pPr eaLnBrk="0" hangingPunct="0"/>
              <a:r>
                <a:rPr lang="en-US" sz="1200" i="1" dirty="0">
                  <a:latin typeface="+mj-lt"/>
                  <a:cs typeface="Arial" panose="020B0604020202020204" pitchFamily="34" charset="0"/>
                </a:rPr>
                <a:t>u</a:t>
              </a:r>
              <a:r>
                <a:rPr lang="en-US" sz="1200" dirty="0">
                  <a:latin typeface="+mj-lt"/>
                  <a:cs typeface="Arial" panose="020B0604020202020204" pitchFamily="34" charset="0"/>
                </a:rPr>
                <a:t> [Å]</a:t>
              </a:r>
              <a:endParaRPr lang="en-US" sz="1200" baseline="30000" dirty="0"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C3F9BBC-0951-45FB-B028-148A08E0DB4A}"/>
                </a:ext>
              </a:extLst>
            </p:cNvPr>
            <p:cNvSpPr/>
            <p:nvPr/>
          </p:nvSpPr>
          <p:spPr>
            <a:xfrm rot="16200000">
              <a:off x="264586" y="5137219"/>
              <a:ext cx="111440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i="1" dirty="0">
                  <a:latin typeface="+mj-lt"/>
                  <a:cs typeface="Arial" panose="020B0604020202020204" pitchFamily="34" charset="0"/>
                </a:rPr>
                <a:t>P</a:t>
              </a:r>
              <a:r>
                <a:rPr lang="en-US" sz="1400" dirty="0">
                  <a:latin typeface="+mj-lt"/>
                  <a:cs typeface="Arial" panose="020B0604020202020204" pitchFamily="34" charset="0"/>
                </a:rPr>
                <a:t>(</a:t>
              </a:r>
              <a:r>
                <a:rPr lang="en-US" sz="1400" i="1" dirty="0">
                  <a:latin typeface="+mj-lt"/>
                  <a:cs typeface="Arial" panose="020B0604020202020204" pitchFamily="34" charset="0"/>
                </a:rPr>
                <a:t>u</a:t>
              </a:r>
              <a:r>
                <a:rPr lang="en-US" sz="1400" dirty="0">
                  <a:latin typeface="+mj-lt"/>
                  <a:cs typeface="Arial" panose="020B0604020202020204" pitchFamily="34" charset="0"/>
                </a:rPr>
                <a:t>) [</a:t>
              </a:r>
              <a:r>
                <a:rPr lang="en-US" sz="1400" i="1" dirty="0">
                  <a:latin typeface="+mj-lt"/>
                  <a:cs typeface="Arial" panose="020B0604020202020204" pitchFamily="34" charset="0"/>
                </a:rPr>
                <a:t>e</a:t>
              </a:r>
              <a:r>
                <a:rPr lang="en-US" sz="1400" baseline="30000" dirty="0">
                  <a:latin typeface="+mj-lt"/>
                  <a:cs typeface="Arial" panose="020B0604020202020204" pitchFamily="34" charset="0"/>
                </a:rPr>
                <a:t>-</a:t>
              </a:r>
              <a:r>
                <a:rPr lang="en-US" sz="1400" dirty="0">
                  <a:latin typeface="+mj-lt"/>
                  <a:cs typeface="Arial" panose="020B0604020202020204" pitchFamily="34" charset="0"/>
                </a:rPr>
                <a:t>/Å</a:t>
              </a:r>
              <a:r>
                <a:rPr lang="en-US" sz="1400" baseline="30000" dirty="0">
                  <a:latin typeface="+mj-lt"/>
                  <a:cs typeface="Arial" panose="020B0604020202020204" pitchFamily="34" charset="0"/>
                </a:rPr>
                <a:t>3</a:t>
              </a:r>
              <a:r>
                <a:rPr lang="en-US" sz="1400" dirty="0">
                  <a:latin typeface="+mj-lt"/>
                  <a:cs typeface="Arial" panose="020B0604020202020204" pitchFamily="34" charset="0"/>
                </a:rPr>
                <a:t>]</a:t>
              </a:r>
              <a:r>
                <a:rPr lang="en-US" sz="1400" baseline="30000" dirty="0">
                  <a:latin typeface="+mj-lt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31" name="Rectangle 4">
              <a:extLst>
                <a:ext uri="{FF2B5EF4-FFF2-40B4-BE49-F238E27FC236}">
                  <a16:creationId xmlns:a16="http://schemas.microsoft.com/office/drawing/2014/main" id="{0899F521-1ABF-4D6B-BD40-3CDC1B846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4279" y="4942458"/>
              <a:ext cx="3184525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400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Patterson function: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400" i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2400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2400" i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US" sz="2400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r>
                <a:rPr lang="en-US" sz="2400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en-US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Autocorrelation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of </a:t>
              </a:r>
              <a:r>
                <a:rPr lang="el-GR" sz="24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ρ</a:t>
              </a:r>
              <a:r>
                <a:rPr lang="en-US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(r)</a:t>
              </a:r>
              <a:r>
                <a:rPr lang="en-US" sz="2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960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410" name="Picture 2" descr="6-40-fouri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2298" y="818288"/>
            <a:ext cx="4080271" cy="2988387"/>
          </a:xfrm>
          <a:prstGeom prst="rect">
            <a:avLst/>
          </a:prstGeom>
          <a:noFill/>
        </p:spPr>
      </p:pic>
      <p:grpSp>
        <p:nvGrpSpPr>
          <p:cNvPr id="23" name="Group 17">
            <a:extLst>
              <a:ext uri="{FF2B5EF4-FFF2-40B4-BE49-F238E27FC236}">
                <a16:creationId xmlns:a16="http://schemas.microsoft.com/office/drawing/2014/main" id="{1AB17787-A742-44E7-9F34-2A9125A4BAA8}"/>
              </a:ext>
            </a:extLst>
          </p:cNvPr>
          <p:cNvGrpSpPr>
            <a:grpSpLocks/>
          </p:cNvGrpSpPr>
          <p:nvPr/>
        </p:nvGrpSpPr>
        <p:grpSpPr bwMode="auto">
          <a:xfrm>
            <a:off x="1324980" y="980728"/>
            <a:ext cx="3780420" cy="2411165"/>
            <a:chOff x="2744" y="142"/>
            <a:chExt cx="2699" cy="1791"/>
          </a:xfrm>
        </p:grpSpPr>
        <p:pic>
          <p:nvPicPr>
            <p:cNvPr id="24" name="Picture 11" descr="7-27_fourier_red_only">
              <a:extLst>
                <a:ext uri="{FF2B5EF4-FFF2-40B4-BE49-F238E27FC236}">
                  <a16:creationId xmlns:a16="http://schemas.microsoft.com/office/drawing/2014/main" id="{75303AE2-1D1A-4F35-A287-6A34DD8DD5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44" y="232"/>
              <a:ext cx="2699" cy="1610"/>
            </a:xfrm>
            <a:prstGeom prst="rect">
              <a:avLst/>
            </a:prstGeom>
            <a:noFill/>
          </p:spPr>
        </p:pic>
        <p:sp>
          <p:nvSpPr>
            <p:cNvPr id="25" name="Line 13">
              <a:extLst>
                <a:ext uri="{FF2B5EF4-FFF2-40B4-BE49-F238E27FC236}">
                  <a16:creationId xmlns:a16="http://schemas.microsoft.com/office/drawing/2014/main" id="{BA14E967-9B3D-4673-9CE2-BEB3746313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4" y="142"/>
              <a:ext cx="0" cy="179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14">
              <a:extLst>
                <a:ext uri="{FF2B5EF4-FFF2-40B4-BE49-F238E27FC236}">
                  <a16:creationId xmlns:a16="http://schemas.microsoft.com/office/drawing/2014/main" id="{6A882AD9-E2CF-4B21-A6F0-D477E34563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3" y="142"/>
              <a:ext cx="0" cy="179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6" descr="6-40-paterson_graph">
            <a:extLst>
              <a:ext uri="{FF2B5EF4-FFF2-40B4-BE49-F238E27FC236}">
                <a16:creationId xmlns:a16="http://schemas.microsoft.com/office/drawing/2014/main" id="{FAE1A501-2286-4A1B-B436-DA28609C0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1095" y="3850427"/>
            <a:ext cx="4237224" cy="2988387"/>
          </a:xfrm>
          <a:prstGeom prst="rect">
            <a:avLst/>
          </a:prstGeom>
          <a:noFill/>
        </p:spPr>
      </p:pic>
      <p:sp>
        <p:nvSpPr>
          <p:cNvPr id="16" name="Rectangle 8">
            <a:extLst>
              <a:ext uri="{FF2B5EF4-FFF2-40B4-BE49-F238E27FC236}">
                <a16:creationId xmlns:a16="http://schemas.microsoft.com/office/drawing/2014/main" id="{E55269A8-CC9B-4AC6-88A1-89CD8ABFF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2589" y="4018629"/>
            <a:ext cx="3816680" cy="2376488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9">
            <a:extLst>
              <a:ext uri="{FF2B5EF4-FFF2-40B4-BE49-F238E27FC236}">
                <a16:creationId xmlns:a16="http://schemas.microsoft.com/office/drawing/2014/main" id="{E2F4416B-A4A8-44C8-8137-3F8BD4A4D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3040" y="4104404"/>
            <a:ext cx="1994457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i="1" dirty="0">
                <a:latin typeface="+mj-lt"/>
                <a:cs typeface="Arial" pitchFamily="34" charset="0"/>
              </a:rPr>
              <a:t>P</a:t>
            </a:r>
            <a:r>
              <a:rPr lang="en-US" sz="2800" i="0" dirty="0">
                <a:latin typeface="+mj-lt"/>
                <a:cs typeface="Arial" pitchFamily="34" charset="0"/>
              </a:rPr>
              <a:t>(</a:t>
            </a:r>
            <a:r>
              <a:rPr lang="en-US" sz="2800" i="1" dirty="0">
                <a:latin typeface="+mj-lt"/>
                <a:cs typeface="Arial" pitchFamily="34" charset="0"/>
              </a:rPr>
              <a:t>u</a:t>
            </a:r>
            <a:r>
              <a:rPr lang="en-US" sz="2800" i="0" dirty="0">
                <a:latin typeface="+mj-lt"/>
                <a:cs typeface="Arial" pitchFamily="34" charset="0"/>
              </a:rPr>
              <a:t>), </a:t>
            </a:r>
            <a:r>
              <a:rPr lang="en-US" sz="2800" i="1" dirty="0">
                <a:latin typeface="+mj-lt"/>
                <a:cs typeface="Arial" pitchFamily="34" charset="0"/>
              </a:rPr>
              <a:t>u</a:t>
            </a:r>
            <a:r>
              <a:rPr lang="en-US" sz="2800" i="0" dirty="0">
                <a:latin typeface="+mj-lt"/>
                <a:cs typeface="Arial" pitchFamily="34" charset="0"/>
              </a:rPr>
              <a:t> = 0.0</a:t>
            </a:r>
            <a:endParaRPr lang="el-GR" sz="2800" i="0" dirty="0">
              <a:latin typeface="+mj-lt"/>
              <a:cs typeface="Arial" pitchFamily="34" charset="0"/>
            </a:endParaRPr>
          </a:p>
        </p:txBody>
      </p:sp>
      <p:sp>
        <p:nvSpPr>
          <p:cNvPr id="19" name="Oval 11">
            <a:extLst>
              <a:ext uri="{FF2B5EF4-FFF2-40B4-BE49-F238E27FC236}">
                <a16:creationId xmlns:a16="http://schemas.microsoft.com/office/drawing/2014/main" id="{A3BBF8E0-6149-46ED-A8DE-27D44B342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5664" y="4050429"/>
            <a:ext cx="107950" cy="107950"/>
          </a:xfrm>
          <a:prstGeom prst="ellipse">
            <a:avLst/>
          </a:prstGeom>
          <a:solidFill>
            <a:srgbClr val="FF3300"/>
          </a:solidFill>
          <a:ln w="28575" algn="ctr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15AB17-4CBC-4E0B-9045-A4A42BB2856A}"/>
              </a:ext>
            </a:extLst>
          </p:cNvPr>
          <p:cNvSpPr txBox="1"/>
          <p:nvPr/>
        </p:nvSpPr>
        <p:spPr>
          <a:xfrm>
            <a:off x="4052033" y="961388"/>
            <a:ext cx="458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0" dirty="0"/>
              <a:t>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91FE79-F22F-4122-BC57-EAC3D53B18DD}"/>
              </a:ext>
            </a:extLst>
          </p:cNvPr>
          <p:cNvSpPr txBox="1"/>
          <p:nvPr/>
        </p:nvSpPr>
        <p:spPr>
          <a:xfrm>
            <a:off x="1493854" y="1087604"/>
            <a:ext cx="458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0" dirty="0"/>
              <a:t>C</a:t>
            </a: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499ECD5C-1DF4-43CD-86EF-A7F33725E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38" y="169556"/>
            <a:ext cx="8763000" cy="555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8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8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): autocorrelation of electron density</a:t>
            </a:r>
          </a:p>
        </p:txBody>
      </p:sp>
      <p:sp>
        <p:nvSpPr>
          <p:cNvPr id="27" name="Line 15">
            <a:extLst>
              <a:ext uri="{FF2B5EF4-FFF2-40B4-BE49-F238E27FC236}">
                <a16:creationId xmlns:a16="http://schemas.microsoft.com/office/drawing/2014/main" id="{E582958F-BD8B-4E35-9950-685E6BE9914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9507" y="1103216"/>
            <a:ext cx="116161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16">
            <a:extLst>
              <a:ext uri="{FF2B5EF4-FFF2-40B4-BE49-F238E27FC236}">
                <a16:creationId xmlns:a16="http://schemas.microsoft.com/office/drawing/2014/main" id="{0D9040EF-1E33-46EB-B42E-6ACCF46FF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5465" y="818288"/>
            <a:ext cx="1374747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i="0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u = 0</a:t>
            </a:r>
            <a:endParaRPr lang="el-GR" sz="2800" i="0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4">
            <a:extLst>
              <a:ext uri="{FF2B5EF4-FFF2-40B4-BE49-F238E27FC236}">
                <a16:creationId xmlns:a16="http://schemas.microsoft.com/office/drawing/2014/main" id="{9DFA1042-D789-4C50-A5A7-E0D12F13D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131" y="1698725"/>
            <a:ext cx="3390900" cy="165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Start: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Overlap density with </a:t>
            </a:r>
            <a:r>
              <a:rPr lang="en-US" sz="24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same density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displaced by </a:t>
            </a:r>
            <a:r>
              <a:rPr lang="en-US" sz="2400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sz="24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= 0</a:t>
            </a:r>
          </a:p>
        </p:txBody>
      </p:sp>
      <p:sp>
        <p:nvSpPr>
          <p:cNvPr id="32" name="Rectangle 4">
            <a:extLst>
              <a:ext uri="{FF2B5EF4-FFF2-40B4-BE49-F238E27FC236}">
                <a16:creationId xmlns:a16="http://schemas.microsoft.com/office/drawing/2014/main" id="{B66AF64D-4083-4CB5-A097-ADA559585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131" y="4789602"/>
            <a:ext cx="3390900" cy="149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Approximation by multiplying peak height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~ 5x5 + 7x7=74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close enough…</a:t>
            </a:r>
            <a:endParaRPr lang="en-US" sz="24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3" name="Object 1">
            <a:extLst>
              <a:ext uri="{FF2B5EF4-FFF2-40B4-BE49-F238E27FC236}">
                <a16:creationId xmlns:a16="http://schemas.microsoft.com/office/drawing/2014/main" id="{0F7F488D-D170-4ACE-A659-C8F363B064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65763" y="4035425"/>
          <a:ext cx="3132137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85720" imgH="368280" progId="Equation.DSMT4">
                  <p:embed/>
                </p:oleObj>
              </mc:Choice>
              <mc:Fallback>
                <p:oleObj name="Equation" r:id="rId5" imgW="1485720" imgH="368280" progId="Equation.DSMT4">
                  <p:embed/>
                  <p:pic>
                    <p:nvPicPr>
                      <p:cNvPr id="33" name="Object 1">
                        <a:extLst>
                          <a:ext uri="{FF2B5EF4-FFF2-40B4-BE49-F238E27FC236}">
                            <a16:creationId xmlns:a16="http://schemas.microsoft.com/office/drawing/2014/main" id="{0F7F488D-D170-4ACE-A659-C8F363B064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5763" y="4035425"/>
                        <a:ext cx="3132137" cy="7842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026FBE9E-34B2-42A6-A2A2-CEE7521BE795}"/>
              </a:ext>
            </a:extLst>
          </p:cNvPr>
          <p:cNvSpPr txBox="1"/>
          <p:nvPr/>
        </p:nvSpPr>
        <p:spPr bwMode="auto">
          <a:xfrm rot="16200000">
            <a:off x="-18205" y="1955906"/>
            <a:ext cx="1850186" cy="3077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dirty="0">
                <a:latin typeface="+mj-lt"/>
                <a:cs typeface="Arial" panose="020B0604020202020204" pitchFamily="34" charset="0"/>
              </a:rPr>
              <a:t>electron density [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e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-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/Å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3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]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4578598-C8BF-4BDD-B733-53151B182BDF}"/>
              </a:ext>
            </a:extLst>
          </p:cNvPr>
          <p:cNvSpPr txBox="1"/>
          <p:nvPr/>
        </p:nvSpPr>
        <p:spPr bwMode="auto">
          <a:xfrm>
            <a:off x="2927717" y="3475110"/>
            <a:ext cx="513282" cy="3077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i="1" dirty="0">
                <a:latin typeface="+mj-lt"/>
                <a:cs typeface="Arial" panose="020B0604020202020204" pitchFamily="34" charset="0"/>
              </a:rPr>
              <a:t>r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 [Å]</a:t>
            </a:r>
            <a:endParaRPr lang="en-US" sz="1400" baseline="30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6F775AE-6D6D-41B2-BA11-628BAD9603FA}"/>
              </a:ext>
            </a:extLst>
          </p:cNvPr>
          <p:cNvSpPr txBox="1"/>
          <p:nvPr/>
        </p:nvSpPr>
        <p:spPr bwMode="auto">
          <a:xfrm>
            <a:off x="2950159" y="6558340"/>
            <a:ext cx="513282" cy="27699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200" i="1" dirty="0">
                <a:latin typeface="+mj-lt"/>
                <a:cs typeface="Arial" panose="020B0604020202020204" pitchFamily="34" charset="0"/>
              </a:rPr>
              <a:t>u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[Å]</a:t>
            </a:r>
            <a:endParaRPr lang="en-US" sz="1200" baseline="30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BA31FE0-3625-4769-B8E1-482D2B0C993A}"/>
              </a:ext>
            </a:extLst>
          </p:cNvPr>
          <p:cNvSpPr/>
          <p:nvPr/>
        </p:nvSpPr>
        <p:spPr>
          <a:xfrm rot="16200000">
            <a:off x="264586" y="5137219"/>
            <a:ext cx="11144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+mj-lt"/>
                <a:cs typeface="Arial" panose="020B0604020202020204" pitchFamily="34" charset="0"/>
              </a:rPr>
              <a:t>P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(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u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) [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e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-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/Å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3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]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8" name="Text Box 4">
            <a:extLst>
              <a:ext uri="{FF2B5EF4-FFF2-40B4-BE49-F238E27FC236}">
                <a16:creationId xmlns:a16="http://schemas.microsoft.com/office/drawing/2014/main" id="{C1AB2609-7C92-4608-B7B4-20D12CED7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760" y="1698724"/>
            <a:ext cx="1024986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l-GR" sz="2800" i="1" dirty="0">
                <a:latin typeface="+mj-lt"/>
                <a:cs typeface="Times New Roman" pitchFamily="18" charset="0"/>
              </a:rPr>
              <a:t>ρ</a:t>
            </a:r>
            <a:r>
              <a:rPr lang="en-US" sz="2800" dirty="0">
                <a:latin typeface="+mj-lt"/>
                <a:cs typeface="Arial" pitchFamily="34" charset="0"/>
              </a:rPr>
              <a:t>(</a:t>
            </a:r>
            <a:r>
              <a:rPr lang="en-US" sz="2800" i="1" dirty="0">
                <a:latin typeface="+mj-lt"/>
                <a:cs typeface="Arial" pitchFamily="34" charset="0"/>
              </a:rPr>
              <a:t>r</a:t>
            </a:r>
            <a:r>
              <a:rPr lang="en-US" sz="2800" dirty="0">
                <a:latin typeface="+mj-lt"/>
                <a:cs typeface="Arial" pitchFamily="34" charset="0"/>
              </a:rPr>
              <a:t>)</a:t>
            </a:r>
            <a:endParaRPr lang="el-GR" sz="2800" dirty="0">
              <a:latin typeface="+mj-lt"/>
              <a:cs typeface="Arial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0E12AAD-BCD5-2BE3-7029-C45DDD52163C}"/>
              </a:ext>
            </a:extLst>
          </p:cNvPr>
          <p:cNvCxnSpPr/>
          <p:nvPr/>
        </p:nvCxnSpPr>
        <p:spPr bwMode="auto">
          <a:xfrm flipH="1" flipV="1">
            <a:off x="1447800" y="4158379"/>
            <a:ext cx="457200" cy="26122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 Box 7">
            <a:extLst>
              <a:ext uri="{FF2B5EF4-FFF2-40B4-BE49-F238E27FC236}">
                <a16:creationId xmlns:a16="http://schemas.microsoft.com/office/drawing/2014/main" id="{11B153B6-DC26-7B6F-C0C9-D0617F280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7031" y="6554451"/>
            <a:ext cx="269626" cy="304699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i="0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604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 animBg="1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24DCD-958C-A945-DBF1-0ADF146D3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410" name="Picture 2" descr="6-40-fourier">
            <a:extLst>
              <a:ext uri="{FF2B5EF4-FFF2-40B4-BE49-F238E27FC236}">
                <a16:creationId xmlns:a16="http://schemas.microsoft.com/office/drawing/2014/main" id="{6E2B72B2-EB60-D692-22AB-CD72D9977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2298" y="818288"/>
            <a:ext cx="4080271" cy="2988387"/>
          </a:xfrm>
          <a:prstGeom prst="rect">
            <a:avLst/>
          </a:prstGeom>
          <a:noFill/>
        </p:spPr>
      </p:pic>
      <p:grpSp>
        <p:nvGrpSpPr>
          <p:cNvPr id="23" name="Group 17">
            <a:extLst>
              <a:ext uri="{FF2B5EF4-FFF2-40B4-BE49-F238E27FC236}">
                <a16:creationId xmlns:a16="http://schemas.microsoft.com/office/drawing/2014/main" id="{688A2B91-AB10-98AD-7F35-A13A89557DC7}"/>
              </a:ext>
            </a:extLst>
          </p:cNvPr>
          <p:cNvGrpSpPr>
            <a:grpSpLocks/>
          </p:cNvGrpSpPr>
          <p:nvPr/>
        </p:nvGrpSpPr>
        <p:grpSpPr bwMode="auto">
          <a:xfrm>
            <a:off x="1331640" y="994572"/>
            <a:ext cx="3780420" cy="2411165"/>
            <a:chOff x="2744" y="142"/>
            <a:chExt cx="2699" cy="1791"/>
          </a:xfrm>
        </p:grpSpPr>
        <p:pic>
          <p:nvPicPr>
            <p:cNvPr id="24" name="Picture 11" descr="7-27_fourier_red_only">
              <a:extLst>
                <a:ext uri="{FF2B5EF4-FFF2-40B4-BE49-F238E27FC236}">
                  <a16:creationId xmlns:a16="http://schemas.microsoft.com/office/drawing/2014/main" id="{56BAA1C7-DB7D-C806-1A7C-0815780464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44" y="232"/>
              <a:ext cx="2699" cy="1610"/>
            </a:xfrm>
            <a:prstGeom prst="rect">
              <a:avLst/>
            </a:prstGeom>
            <a:noFill/>
          </p:spPr>
        </p:pic>
        <p:sp>
          <p:nvSpPr>
            <p:cNvPr id="25" name="Line 13">
              <a:extLst>
                <a:ext uri="{FF2B5EF4-FFF2-40B4-BE49-F238E27FC236}">
                  <a16:creationId xmlns:a16="http://schemas.microsoft.com/office/drawing/2014/main" id="{7739BF75-A318-B924-CC32-8EAB26177D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4" y="142"/>
              <a:ext cx="0" cy="179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14">
              <a:extLst>
                <a:ext uri="{FF2B5EF4-FFF2-40B4-BE49-F238E27FC236}">
                  <a16:creationId xmlns:a16="http://schemas.microsoft.com/office/drawing/2014/main" id="{ABF997D4-9EFE-26FB-31C7-4EB3B78F13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3" y="142"/>
              <a:ext cx="0" cy="179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6" descr="6-40-paterson_graph">
            <a:extLst>
              <a:ext uri="{FF2B5EF4-FFF2-40B4-BE49-F238E27FC236}">
                <a16:creationId xmlns:a16="http://schemas.microsoft.com/office/drawing/2014/main" id="{46BD2C0D-D135-F844-3B22-B07D001E5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1095" y="3850427"/>
            <a:ext cx="4237224" cy="2988387"/>
          </a:xfrm>
          <a:prstGeom prst="rect">
            <a:avLst/>
          </a:prstGeom>
          <a:noFill/>
        </p:spPr>
      </p:pic>
      <p:sp>
        <p:nvSpPr>
          <p:cNvPr id="16" name="Rectangle 8">
            <a:extLst>
              <a:ext uri="{FF2B5EF4-FFF2-40B4-BE49-F238E27FC236}">
                <a16:creationId xmlns:a16="http://schemas.microsoft.com/office/drawing/2014/main" id="{82EC642F-6739-83BE-C34C-DEAADC1B3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5507" y="4018629"/>
            <a:ext cx="3083762" cy="2415456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A5805-4777-5BF3-2137-3BD0CB90B7A9}"/>
              </a:ext>
            </a:extLst>
          </p:cNvPr>
          <p:cNvSpPr txBox="1"/>
          <p:nvPr/>
        </p:nvSpPr>
        <p:spPr>
          <a:xfrm>
            <a:off x="4052033" y="961388"/>
            <a:ext cx="458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0" dirty="0"/>
              <a:t>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EEAAAC-6A96-E858-EACA-9CA85E4D9209}"/>
              </a:ext>
            </a:extLst>
          </p:cNvPr>
          <p:cNvSpPr txBox="1"/>
          <p:nvPr/>
        </p:nvSpPr>
        <p:spPr>
          <a:xfrm>
            <a:off x="1493854" y="1087604"/>
            <a:ext cx="458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0" dirty="0"/>
              <a:t>C</a:t>
            </a:r>
          </a:p>
        </p:txBody>
      </p:sp>
      <p:sp>
        <p:nvSpPr>
          <p:cNvPr id="27" name="Line 15">
            <a:extLst>
              <a:ext uri="{FF2B5EF4-FFF2-40B4-BE49-F238E27FC236}">
                <a16:creationId xmlns:a16="http://schemas.microsoft.com/office/drawing/2014/main" id="{47FC2BFD-1A95-3FCA-7D64-C8E89ABB733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8319" y="1087604"/>
            <a:ext cx="704641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16">
            <a:extLst>
              <a:ext uri="{FF2B5EF4-FFF2-40B4-BE49-F238E27FC236}">
                <a16:creationId xmlns:a16="http://schemas.microsoft.com/office/drawing/2014/main" id="{1F1F27CF-0775-7083-F984-BD1826EB6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2960" y="825994"/>
            <a:ext cx="1378270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en-US" sz="2800" i="0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= 0.2</a:t>
            </a:r>
            <a:endParaRPr lang="el-GR" sz="2800" i="0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4">
            <a:extLst>
              <a:ext uri="{FF2B5EF4-FFF2-40B4-BE49-F238E27FC236}">
                <a16:creationId xmlns:a16="http://schemas.microsoft.com/office/drawing/2014/main" id="{56EB335E-0F31-8A0E-01A3-E89496AAB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131" y="4897593"/>
            <a:ext cx="3390900" cy="1199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significant overlaps</a:t>
            </a:r>
            <a:endParaRPr lang="en-US" sz="24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8">
            <a:extLst>
              <a:ext uri="{FF2B5EF4-FFF2-40B4-BE49-F238E27FC236}">
                <a16:creationId xmlns:a16="http://schemas.microsoft.com/office/drawing/2014/main" id="{A5D2D57C-E8F9-E3B8-8C16-777A1F5E2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7139" y="3999393"/>
            <a:ext cx="2734894" cy="2415456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9">
            <a:extLst>
              <a:ext uri="{FF2B5EF4-FFF2-40B4-BE49-F238E27FC236}">
                <a16:creationId xmlns:a16="http://schemas.microsoft.com/office/drawing/2014/main" id="{F16864A2-44AC-4E79-3734-45C4694A4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3040" y="4104404"/>
            <a:ext cx="2172390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i="1" dirty="0">
                <a:latin typeface="+mj-lt"/>
                <a:cs typeface="Arial" pitchFamily="34" charset="0"/>
              </a:rPr>
              <a:t>P</a:t>
            </a:r>
            <a:r>
              <a:rPr lang="en-US" sz="2800" i="0" dirty="0">
                <a:latin typeface="+mj-lt"/>
                <a:cs typeface="Arial" pitchFamily="34" charset="0"/>
              </a:rPr>
              <a:t>(</a:t>
            </a:r>
            <a:r>
              <a:rPr lang="en-US" sz="2800" i="1" dirty="0">
                <a:latin typeface="+mj-lt"/>
                <a:cs typeface="Arial" pitchFamily="34" charset="0"/>
              </a:rPr>
              <a:t>u</a:t>
            </a:r>
            <a:r>
              <a:rPr lang="en-US" sz="2800" i="0" dirty="0">
                <a:latin typeface="+mj-lt"/>
                <a:cs typeface="Arial" pitchFamily="34" charset="0"/>
              </a:rPr>
              <a:t>), </a:t>
            </a:r>
            <a:r>
              <a:rPr lang="en-US" sz="2800" i="1" dirty="0">
                <a:latin typeface="+mj-lt"/>
                <a:cs typeface="Arial" pitchFamily="34" charset="0"/>
              </a:rPr>
              <a:t>u</a:t>
            </a:r>
            <a:r>
              <a:rPr lang="en-US" sz="2800" i="0" dirty="0">
                <a:latin typeface="+mj-lt"/>
                <a:cs typeface="Arial" pitchFamily="34" charset="0"/>
              </a:rPr>
              <a:t> = 0.0</a:t>
            </a:r>
            <a:endParaRPr lang="el-GR" sz="2800" i="0" dirty="0">
              <a:latin typeface="+mj-lt"/>
              <a:cs typeface="Arial" pitchFamily="34" charset="0"/>
            </a:endParaRPr>
          </a:p>
        </p:txBody>
      </p:sp>
      <p:sp>
        <p:nvSpPr>
          <p:cNvPr id="29" name="Oval 11">
            <a:extLst>
              <a:ext uri="{FF2B5EF4-FFF2-40B4-BE49-F238E27FC236}">
                <a16:creationId xmlns:a16="http://schemas.microsoft.com/office/drawing/2014/main" id="{DF0267F4-AC55-3DBA-CD69-1E16128E1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3650" y="4051211"/>
            <a:ext cx="107950" cy="107950"/>
          </a:xfrm>
          <a:prstGeom prst="ellipse">
            <a:avLst/>
          </a:prstGeom>
          <a:solidFill>
            <a:srgbClr val="FF3300"/>
          </a:solidFill>
          <a:ln w="28575" algn="ctr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3" name="Object 1">
            <a:extLst>
              <a:ext uri="{FF2B5EF4-FFF2-40B4-BE49-F238E27FC236}">
                <a16:creationId xmlns:a16="http://schemas.microsoft.com/office/drawing/2014/main" id="{E5298320-615A-6C79-8723-9DCB1936C3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888951"/>
              </p:ext>
            </p:extLst>
          </p:nvPr>
        </p:nvGraphicFramePr>
        <p:xfrm>
          <a:off x="5465763" y="4035425"/>
          <a:ext cx="3132137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85720" imgH="368280" progId="Equation.DSMT4">
                  <p:embed/>
                </p:oleObj>
              </mc:Choice>
              <mc:Fallback>
                <p:oleObj name="Equation" r:id="rId5" imgW="1485720" imgH="368280" progId="Equation.DSMT4">
                  <p:embed/>
                  <p:pic>
                    <p:nvPicPr>
                      <p:cNvPr id="33" name="Object 1">
                        <a:extLst>
                          <a:ext uri="{FF2B5EF4-FFF2-40B4-BE49-F238E27FC236}">
                            <a16:creationId xmlns:a16="http://schemas.microsoft.com/office/drawing/2014/main" id="{E5298320-615A-6C79-8723-9DCB1936C3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5763" y="4035425"/>
                        <a:ext cx="3132137" cy="7842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9E143D8D-EA0E-831F-996E-1C5D8ACD286F}"/>
              </a:ext>
            </a:extLst>
          </p:cNvPr>
          <p:cNvSpPr txBox="1"/>
          <p:nvPr/>
        </p:nvSpPr>
        <p:spPr bwMode="auto">
          <a:xfrm rot="16200000">
            <a:off x="-18205" y="1955906"/>
            <a:ext cx="1850186" cy="3077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dirty="0">
                <a:latin typeface="+mj-lt"/>
                <a:cs typeface="Arial" panose="020B0604020202020204" pitchFamily="34" charset="0"/>
              </a:rPr>
              <a:t>electron density [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e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-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/Å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3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]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72E5549-5E09-A144-A801-325573FA1686}"/>
              </a:ext>
            </a:extLst>
          </p:cNvPr>
          <p:cNvSpPr txBox="1"/>
          <p:nvPr/>
        </p:nvSpPr>
        <p:spPr bwMode="auto">
          <a:xfrm>
            <a:off x="2927717" y="3475110"/>
            <a:ext cx="558166" cy="3077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i="1" dirty="0">
                <a:latin typeface="+mj-lt"/>
                <a:cs typeface="Arial" panose="020B0604020202020204" pitchFamily="34" charset="0"/>
              </a:rPr>
              <a:t>x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 [Å]</a:t>
            </a:r>
            <a:endParaRPr lang="en-US" sz="1400" baseline="30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BE06F1E-CB07-12AA-5435-6DC9D066DDE5}"/>
              </a:ext>
            </a:extLst>
          </p:cNvPr>
          <p:cNvSpPr txBox="1"/>
          <p:nvPr/>
        </p:nvSpPr>
        <p:spPr bwMode="auto">
          <a:xfrm>
            <a:off x="2950159" y="6558340"/>
            <a:ext cx="513282" cy="27699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200" i="1" dirty="0">
                <a:latin typeface="+mj-lt"/>
                <a:cs typeface="Arial" panose="020B0604020202020204" pitchFamily="34" charset="0"/>
              </a:rPr>
              <a:t>u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[Å]</a:t>
            </a:r>
            <a:endParaRPr lang="en-US" sz="1200" baseline="30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AF00736-3E72-21E8-3ACE-56DD7EA1B21D}"/>
              </a:ext>
            </a:extLst>
          </p:cNvPr>
          <p:cNvSpPr/>
          <p:nvPr/>
        </p:nvSpPr>
        <p:spPr>
          <a:xfrm rot="16200000">
            <a:off x="264586" y="5137219"/>
            <a:ext cx="11144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+mj-lt"/>
                <a:cs typeface="Arial" panose="020B0604020202020204" pitchFamily="34" charset="0"/>
              </a:rPr>
              <a:t>P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(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u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) [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e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-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/Å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3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]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8" name="Text Box 4">
            <a:extLst>
              <a:ext uri="{FF2B5EF4-FFF2-40B4-BE49-F238E27FC236}">
                <a16:creationId xmlns:a16="http://schemas.microsoft.com/office/drawing/2014/main" id="{78545FE4-D5B6-C2E3-B1BD-36C7D4D06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760" y="1698724"/>
            <a:ext cx="1024986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l-GR" sz="2800" i="1" dirty="0">
                <a:latin typeface="+mj-lt"/>
                <a:cs typeface="Times New Roman" pitchFamily="18" charset="0"/>
              </a:rPr>
              <a:t>ρ</a:t>
            </a:r>
            <a:r>
              <a:rPr lang="en-US" sz="2800" dirty="0">
                <a:latin typeface="+mj-lt"/>
                <a:cs typeface="Arial" pitchFamily="34" charset="0"/>
              </a:rPr>
              <a:t>(</a:t>
            </a:r>
            <a:r>
              <a:rPr lang="en-US" sz="2800" i="1" dirty="0">
                <a:latin typeface="+mj-lt"/>
                <a:cs typeface="Arial" pitchFamily="34" charset="0"/>
              </a:rPr>
              <a:t>r</a:t>
            </a:r>
            <a:r>
              <a:rPr lang="en-US" sz="2800" dirty="0">
                <a:latin typeface="+mj-lt"/>
                <a:cs typeface="Arial" pitchFamily="34" charset="0"/>
              </a:rPr>
              <a:t>)</a:t>
            </a:r>
            <a:endParaRPr lang="el-GR" sz="2800" dirty="0">
              <a:latin typeface="+mj-lt"/>
              <a:cs typeface="Arial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2182AA7-00EF-7D7B-D33F-013847327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38" y="169556"/>
            <a:ext cx="8763000" cy="555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8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(u): autocorrelation of electron density</a:t>
            </a: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0AA59446-AF9C-7CA0-8428-C1807AB50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7031" y="6554451"/>
            <a:ext cx="269626" cy="304699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i="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56C0C91C-A625-91D3-D44E-5CCC977EAE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7042" y="4115818"/>
            <a:ext cx="2172390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i="1" dirty="0">
                <a:latin typeface="+mj-lt"/>
                <a:cs typeface="Arial" pitchFamily="34" charset="0"/>
              </a:rPr>
              <a:t>P</a:t>
            </a:r>
            <a:r>
              <a:rPr lang="en-US" sz="2800" i="0" dirty="0">
                <a:latin typeface="+mj-lt"/>
                <a:cs typeface="Arial" pitchFamily="34" charset="0"/>
              </a:rPr>
              <a:t>(</a:t>
            </a:r>
            <a:r>
              <a:rPr lang="en-US" sz="2800" i="1" dirty="0">
                <a:latin typeface="+mj-lt"/>
                <a:cs typeface="Arial" pitchFamily="34" charset="0"/>
              </a:rPr>
              <a:t>u</a:t>
            </a:r>
            <a:r>
              <a:rPr lang="en-US" sz="2800" i="0" dirty="0">
                <a:latin typeface="+mj-lt"/>
                <a:cs typeface="Arial" pitchFamily="34" charset="0"/>
              </a:rPr>
              <a:t>), </a:t>
            </a:r>
            <a:r>
              <a:rPr lang="en-US" sz="2800" i="1" dirty="0">
                <a:latin typeface="+mj-lt"/>
                <a:cs typeface="Arial" pitchFamily="34" charset="0"/>
              </a:rPr>
              <a:t>u</a:t>
            </a:r>
            <a:r>
              <a:rPr lang="en-US" sz="2800" i="0" dirty="0">
                <a:latin typeface="+mj-lt"/>
                <a:cs typeface="Arial" pitchFamily="34" charset="0"/>
              </a:rPr>
              <a:t> = 0.2</a:t>
            </a:r>
            <a:endParaRPr lang="el-GR" sz="2800" i="0" dirty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50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33333E-6 L 0.08107 0.00162 " pathEditMode="relative" rAng="0" ptsTypes="AA">
                                      <p:cBhvr>
                                        <p:cTn id="11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5" y="6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3 0.01991 L 0.00694 0.07384 L 0.0092 0.11806 L 0.01284 0.16227 L 0.0151 0.20139 L 0.01736 0.23542 L 0.02118 0.26458 L 0.02569 0.27847 L 0.03316 0.2875 L 0.04149 0.29653 L 0.04739 0.3007 L 0.05416 0.30162 L 0.06545 0.29954 L 0.0776 0.3037 L 0.0776 0.30394 " pathEditMode="relative" rAng="0" ptsTypes="AAAAAAAAAAAAAAA">
                                      <p:cBhvr>
                                        <p:cTn id="13" dur="2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5" y="1419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61111E-6 7.40741E-7 L 0.10555 7.40741E-7 " pathEditMode="relative" rAng="0" ptsTypes="AA">
                                      <p:cBhvr>
                                        <p:cTn id="15" dur="2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0" grpId="0" animBg="1"/>
      <p:bldP spid="17" grpId="0"/>
      <p:bldP spid="29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6-40-fourier">
            <a:extLst>
              <a:ext uri="{FF2B5EF4-FFF2-40B4-BE49-F238E27FC236}">
                <a16:creationId xmlns:a16="http://schemas.microsoft.com/office/drawing/2014/main" id="{E1882CFE-50EA-4C36-9C81-C8EFFA747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4250" y="819150"/>
            <a:ext cx="4080271" cy="2988387"/>
          </a:xfrm>
          <a:prstGeom prst="rect">
            <a:avLst/>
          </a:prstGeom>
          <a:noFill/>
        </p:spPr>
      </p:pic>
      <p:pic>
        <p:nvPicPr>
          <p:cNvPr id="401410" name="Picture 2" descr="6-40-fouri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2298" y="818288"/>
            <a:ext cx="4080271" cy="2988387"/>
          </a:xfrm>
          <a:prstGeom prst="rect">
            <a:avLst/>
          </a:prstGeom>
          <a:noFill/>
        </p:spPr>
      </p:pic>
      <p:grpSp>
        <p:nvGrpSpPr>
          <p:cNvPr id="23" name="Group 17">
            <a:extLst>
              <a:ext uri="{FF2B5EF4-FFF2-40B4-BE49-F238E27FC236}">
                <a16:creationId xmlns:a16="http://schemas.microsoft.com/office/drawing/2014/main" id="{1AB17787-A742-44E7-9F34-2A9125A4BAA8}"/>
              </a:ext>
            </a:extLst>
          </p:cNvPr>
          <p:cNvGrpSpPr>
            <a:grpSpLocks/>
          </p:cNvGrpSpPr>
          <p:nvPr/>
        </p:nvGrpSpPr>
        <p:grpSpPr bwMode="auto">
          <a:xfrm>
            <a:off x="2080630" y="990600"/>
            <a:ext cx="3780420" cy="2411165"/>
            <a:chOff x="2744" y="142"/>
            <a:chExt cx="2699" cy="1791"/>
          </a:xfrm>
        </p:grpSpPr>
        <p:pic>
          <p:nvPicPr>
            <p:cNvPr id="24" name="Picture 11" descr="7-27_fourier_red_only">
              <a:extLst>
                <a:ext uri="{FF2B5EF4-FFF2-40B4-BE49-F238E27FC236}">
                  <a16:creationId xmlns:a16="http://schemas.microsoft.com/office/drawing/2014/main" id="{75303AE2-1D1A-4F35-A287-6A34DD8DD5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44" y="232"/>
              <a:ext cx="2699" cy="1610"/>
            </a:xfrm>
            <a:prstGeom prst="rect">
              <a:avLst/>
            </a:prstGeom>
            <a:noFill/>
          </p:spPr>
        </p:pic>
        <p:sp>
          <p:nvSpPr>
            <p:cNvPr id="25" name="Line 13">
              <a:extLst>
                <a:ext uri="{FF2B5EF4-FFF2-40B4-BE49-F238E27FC236}">
                  <a16:creationId xmlns:a16="http://schemas.microsoft.com/office/drawing/2014/main" id="{BA14E967-9B3D-4673-9CE2-BEB3746313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4" y="142"/>
              <a:ext cx="0" cy="179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14">
              <a:extLst>
                <a:ext uri="{FF2B5EF4-FFF2-40B4-BE49-F238E27FC236}">
                  <a16:creationId xmlns:a16="http://schemas.microsoft.com/office/drawing/2014/main" id="{6A882AD9-E2CF-4B21-A6F0-D477E34563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3" y="142"/>
              <a:ext cx="0" cy="179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6" descr="6-40-paterson_graph">
            <a:extLst>
              <a:ext uri="{FF2B5EF4-FFF2-40B4-BE49-F238E27FC236}">
                <a16:creationId xmlns:a16="http://schemas.microsoft.com/office/drawing/2014/main" id="{FAE1A501-2286-4A1B-B436-DA28609C0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1095" y="3850427"/>
            <a:ext cx="4237224" cy="2988387"/>
          </a:xfrm>
          <a:prstGeom prst="rect">
            <a:avLst/>
          </a:prstGeom>
          <a:noFill/>
        </p:spPr>
      </p:pic>
      <p:sp>
        <p:nvSpPr>
          <p:cNvPr id="401411" name="Text Box 3"/>
          <p:cNvSpPr txBox="1">
            <a:spLocks noChangeArrowheads="1"/>
          </p:cNvSpPr>
          <p:nvPr/>
        </p:nvSpPr>
        <p:spPr bwMode="auto">
          <a:xfrm>
            <a:off x="4955406" y="3449489"/>
            <a:ext cx="282575" cy="304800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E55269A8-CC9B-4AC6-88A1-89CD8ABFF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849" y="4018629"/>
            <a:ext cx="2265487" cy="2415456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15AB17-4CBC-4E0B-9045-A4A42BB2856A}"/>
              </a:ext>
            </a:extLst>
          </p:cNvPr>
          <p:cNvSpPr txBox="1"/>
          <p:nvPr/>
        </p:nvSpPr>
        <p:spPr>
          <a:xfrm>
            <a:off x="4052033" y="961388"/>
            <a:ext cx="458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0" dirty="0"/>
              <a:t>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91FE79-F22F-4122-BC57-EAC3D53B18DD}"/>
              </a:ext>
            </a:extLst>
          </p:cNvPr>
          <p:cNvSpPr txBox="1"/>
          <p:nvPr/>
        </p:nvSpPr>
        <p:spPr>
          <a:xfrm>
            <a:off x="1493854" y="1087604"/>
            <a:ext cx="458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0" dirty="0"/>
              <a:t>C</a:t>
            </a:r>
          </a:p>
        </p:txBody>
      </p:sp>
      <p:sp>
        <p:nvSpPr>
          <p:cNvPr id="27" name="Line 15">
            <a:extLst>
              <a:ext uri="{FF2B5EF4-FFF2-40B4-BE49-F238E27FC236}">
                <a16:creationId xmlns:a16="http://schemas.microsoft.com/office/drawing/2014/main" id="{E582958F-BD8B-4E35-9950-685E6BE9914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2060" y="1219200"/>
            <a:ext cx="149815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16">
            <a:extLst>
              <a:ext uri="{FF2B5EF4-FFF2-40B4-BE49-F238E27FC236}">
                <a16:creationId xmlns:a16="http://schemas.microsoft.com/office/drawing/2014/main" id="{0D9040EF-1E33-46EB-B42E-6ACCF46FF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9480" y="938105"/>
            <a:ext cx="1096555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i="0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u=0.4</a:t>
            </a:r>
            <a:endParaRPr lang="el-GR" sz="2800" i="0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4">
            <a:extLst>
              <a:ext uri="{FF2B5EF4-FFF2-40B4-BE49-F238E27FC236}">
                <a16:creationId xmlns:a16="http://schemas.microsoft.com/office/drawing/2014/main" id="{B66AF64D-4083-4CB5-A097-ADA559585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131" y="5105400"/>
            <a:ext cx="3390900" cy="99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Overlap here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~ 5 x 7 = 35</a:t>
            </a:r>
            <a:endParaRPr lang="en-US" sz="24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8">
            <a:extLst>
              <a:ext uri="{FF2B5EF4-FFF2-40B4-BE49-F238E27FC236}">
                <a16:creationId xmlns:a16="http://schemas.microsoft.com/office/drawing/2014/main" id="{F37EF6C2-D982-4620-B09F-E910BDB1B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3661" y="4000463"/>
            <a:ext cx="2118986" cy="2415456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9">
            <a:extLst>
              <a:ext uri="{FF2B5EF4-FFF2-40B4-BE49-F238E27FC236}">
                <a16:creationId xmlns:a16="http://schemas.microsoft.com/office/drawing/2014/main" id="{E2F4416B-A4A8-44C8-8137-3F8BD4A4D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3040" y="4104404"/>
            <a:ext cx="2172390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i="1" dirty="0">
                <a:latin typeface="+mj-lt"/>
                <a:cs typeface="Arial" pitchFamily="34" charset="0"/>
              </a:rPr>
              <a:t>P</a:t>
            </a:r>
            <a:r>
              <a:rPr lang="en-US" sz="2800" i="0" dirty="0">
                <a:latin typeface="+mj-lt"/>
                <a:cs typeface="Arial" pitchFamily="34" charset="0"/>
              </a:rPr>
              <a:t>(</a:t>
            </a:r>
            <a:r>
              <a:rPr lang="en-US" sz="2800" i="1" dirty="0">
                <a:latin typeface="+mj-lt"/>
                <a:cs typeface="Arial" pitchFamily="34" charset="0"/>
              </a:rPr>
              <a:t>u</a:t>
            </a:r>
            <a:r>
              <a:rPr lang="en-US" sz="2800" i="0" dirty="0">
                <a:latin typeface="+mj-lt"/>
                <a:cs typeface="Arial" pitchFamily="34" charset="0"/>
              </a:rPr>
              <a:t>), </a:t>
            </a:r>
            <a:r>
              <a:rPr lang="en-US" sz="2800" i="1" dirty="0">
                <a:latin typeface="+mj-lt"/>
                <a:cs typeface="Arial" pitchFamily="34" charset="0"/>
              </a:rPr>
              <a:t>u</a:t>
            </a:r>
            <a:r>
              <a:rPr lang="en-US" sz="2800" i="0" dirty="0">
                <a:latin typeface="+mj-lt"/>
                <a:cs typeface="Arial" pitchFamily="34" charset="0"/>
              </a:rPr>
              <a:t> = 0.2</a:t>
            </a:r>
            <a:endParaRPr lang="el-GR" sz="2800" i="0" dirty="0">
              <a:latin typeface="+mj-lt"/>
              <a:cs typeface="Arial" pitchFamily="34" charset="0"/>
            </a:endParaRPr>
          </a:p>
        </p:txBody>
      </p:sp>
      <p:sp>
        <p:nvSpPr>
          <p:cNvPr id="35" name="Oval 11">
            <a:extLst>
              <a:ext uri="{FF2B5EF4-FFF2-40B4-BE49-F238E27FC236}">
                <a16:creationId xmlns:a16="http://schemas.microsoft.com/office/drawing/2014/main" id="{98C4637B-BDDA-4C85-9583-99D72CE05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3661" y="6105049"/>
            <a:ext cx="107950" cy="107950"/>
          </a:xfrm>
          <a:prstGeom prst="ellipse">
            <a:avLst/>
          </a:prstGeom>
          <a:solidFill>
            <a:srgbClr val="FF3300"/>
          </a:solidFill>
          <a:ln w="28575" algn="ctr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A042E0-C48A-45E4-AB33-C8C84DF28EC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487736" y="2560439"/>
            <a:ext cx="583432" cy="309386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7374AB4-56C9-4998-A09C-FE7A6F64DF4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950159" y="5167830"/>
            <a:ext cx="3145841" cy="46462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Text Box 4">
            <a:extLst>
              <a:ext uri="{FF2B5EF4-FFF2-40B4-BE49-F238E27FC236}">
                <a16:creationId xmlns:a16="http://schemas.microsoft.com/office/drawing/2014/main" id="{3E83F4A0-9404-42E5-B6BD-E23C6DAB9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760" y="1698724"/>
            <a:ext cx="1024986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l-GR" sz="2800" i="1" dirty="0">
                <a:latin typeface="+mj-lt"/>
                <a:cs typeface="Times New Roman" pitchFamily="18" charset="0"/>
              </a:rPr>
              <a:t>ρ</a:t>
            </a:r>
            <a:r>
              <a:rPr lang="en-US" sz="2800" dirty="0">
                <a:latin typeface="+mj-lt"/>
                <a:cs typeface="Arial" pitchFamily="34" charset="0"/>
              </a:rPr>
              <a:t>(</a:t>
            </a:r>
            <a:r>
              <a:rPr lang="en-US" sz="2800" i="1" dirty="0">
                <a:latin typeface="+mj-lt"/>
                <a:cs typeface="Arial" pitchFamily="34" charset="0"/>
              </a:rPr>
              <a:t>r</a:t>
            </a:r>
            <a:r>
              <a:rPr lang="en-US" sz="2800" dirty="0">
                <a:latin typeface="+mj-lt"/>
                <a:cs typeface="Arial" pitchFamily="34" charset="0"/>
              </a:rPr>
              <a:t>)</a:t>
            </a:r>
            <a:endParaRPr lang="el-GR" sz="2800" dirty="0">
              <a:latin typeface="+mj-lt"/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E07FCD5-089B-4315-AF96-A5D06810D5E8}"/>
              </a:ext>
            </a:extLst>
          </p:cNvPr>
          <p:cNvSpPr txBox="1"/>
          <p:nvPr/>
        </p:nvSpPr>
        <p:spPr bwMode="auto">
          <a:xfrm rot="16200000">
            <a:off x="-18205" y="1955906"/>
            <a:ext cx="1850186" cy="3077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dirty="0">
                <a:latin typeface="+mj-lt"/>
                <a:cs typeface="Arial" panose="020B0604020202020204" pitchFamily="34" charset="0"/>
              </a:rPr>
              <a:t>electron density [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e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-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/Å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3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]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9D688E8-2237-41E0-837B-3CFA702FBDE8}"/>
              </a:ext>
            </a:extLst>
          </p:cNvPr>
          <p:cNvSpPr txBox="1"/>
          <p:nvPr/>
        </p:nvSpPr>
        <p:spPr bwMode="auto">
          <a:xfrm>
            <a:off x="2927717" y="3475110"/>
            <a:ext cx="558166" cy="3077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i="1" dirty="0">
                <a:latin typeface="+mj-lt"/>
                <a:cs typeface="Arial" panose="020B0604020202020204" pitchFamily="34" charset="0"/>
              </a:rPr>
              <a:t>x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 [Å]</a:t>
            </a:r>
            <a:endParaRPr lang="en-US" sz="1400" baseline="30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9A1DFCA-3548-46D8-81FD-058E30B1679D}"/>
              </a:ext>
            </a:extLst>
          </p:cNvPr>
          <p:cNvSpPr txBox="1"/>
          <p:nvPr/>
        </p:nvSpPr>
        <p:spPr bwMode="auto">
          <a:xfrm>
            <a:off x="2950159" y="6558340"/>
            <a:ext cx="513282" cy="27699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200" i="1" dirty="0">
                <a:latin typeface="+mj-lt"/>
                <a:cs typeface="Arial" panose="020B0604020202020204" pitchFamily="34" charset="0"/>
              </a:rPr>
              <a:t>u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[Å]</a:t>
            </a:r>
            <a:endParaRPr lang="en-US" sz="1200" baseline="30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1BA5391-E152-4737-B745-07C5E90AF28B}"/>
              </a:ext>
            </a:extLst>
          </p:cNvPr>
          <p:cNvSpPr/>
          <p:nvPr/>
        </p:nvSpPr>
        <p:spPr>
          <a:xfrm rot="16200000">
            <a:off x="264586" y="5137219"/>
            <a:ext cx="11144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+mj-lt"/>
                <a:cs typeface="Arial" panose="020B0604020202020204" pitchFamily="34" charset="0"/>
              </a:rPr>
              <a:t>P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(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u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) [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e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-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/Å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3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]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2</a:t>
            </a:r>
          </a:p>
        </p:txBody>
      </p:sp>
      <p:graphicFrame>
        <p:nvGraphicFramePr>
          <p:cNvPr id="43" name="Object 1">
            <a:extLst>
              <a:ext uri="{FF2B5EF4-FFF2-40B4-BE49-F238E27FC236}">
                <a16:creationId xmlns:a16="http://schemas.microsoft.com/office/drawing/2014/main" id="{26E98884-6597-47C5-A360-97D8928831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9466380"/>
              </p:ext>
            </p:extLst>
          </p:nvPr>
        </p:nvGraphicFramePr>
        <p:xfrm>
          <a:off x="5465763" y="4035425"/>
          <a:ext cx="3132137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85720" imgH="368280" progId="Equation.DSMT4">
                  <p:embed/>
                </p:oleObj>
              </mc:Choice>
              <mc:Fallback>
                <p:oleObj name="Equation" r:id="rId5" imgW="1485720" imgH="368280" progId="Equation.DSMT4">
                  <p:embed/>
                  <p:pic>
                    <p:nvPicPr>
                      <p:cNvPr id="43" name="Object 1">
                        <a:extLst>
                          <a:ext uri="{FF2B5EF4-FFF2-40B4-BE49-F238E27FC236}">
                            <a16:creationId xmlns:a16="http://schemas.microsoft.com/office/drawing/2014/main" id="{26E98884-6597-47C5-A360-97D8928831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5763" y="4035425"/>
                        <a:ext cx="3132137" cy="7842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>
            <a:extLst>
              <a:ext uri="{FF2B5EF4-FFF2-40B4-BE49-F238E27FC236}">
                <a16:creationId xmlns:a16="http://schemas.microsoft.com/office/drawing/2014/main" id="{A99B9972-25B3-EC86-4580-07DEC9021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38" y="169556"/>
            <a:ext cx="8763000" cy="555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8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8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): autocorrelation of electron density</a:t>
            </a: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686ED814-5C6E-1CAE-3D57-7FEEFCF71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7031" y="6554451"/>
            <a:ext cx="269626" cy="304699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i="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52B4D3BA-207C-D4C7-406E-B263438818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3040" y="4113487"/>
            <a:ext cx="2172390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i="1" dirty="0">
                <a:latin typeface="+mj-lt"/>
                <a:cs typeface="Arial" pitchFamily="34" charset="0"/>
              </a:rPr>
              <a:t>P</a:t>
            </a:r>
            <a:r>
              <a:rPr lang="en-US" sz="2800" i="0" dirty="0">
                <a:latin typeface="+mj-lt"/>
                <a:cs typeface="Arial" pitchFamily="34" charset="0"/>
              </a:rPr>
              <a:t>(</a:t>
            </a:r>
            <a:r>
              <a:rPr lang="en-US" sz="2800" i="1" dirty="0">
                <a:latin typeface="+mj-lt"/>
                <a:cs typeface="Arial" pitchFamily="34" charset="0"/>
              </a:rPr>
              <a:t>u</a:t>
            </a:r>
            <a:r>
              <a:rPr lang="en-US" sz="2800" i="0" dirty="0">
                <a:latin typeface="+mj-lt"/>
                <a:cs typeface="Arial" pitchFamily="34" charset="0"/>
              </a:rPr>
              <a:t>), </a:t>
            </a:r>
            <a:r>
              <a:rPr lang="en-US" sz="2800" i="1" dirty="0">
                <a:latin typeface="+mj-lt"/>
                <a:cs typeface="Arial" pitchFamily="34" charset="0"/>
              </a:rPr>
              <a:t>u</a:t>
            </a:r>
            <a:r>
              <a:rPr lang="en-US" sz="2800" i="0" dirty="0">
                <a:latin typeface="+mj-lt"/>
                <a:cs typeface="Arial" pitchFamily="34" charset="0"/>
              </a:rPr>
              <a:t> = 0.4</a:t>
            </a:r>
            <a:endParaRPr lang="el-GR" sz="2800" i="0" dirty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10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11111E-6 L 0.08108 0.00162 " pathEditMode="relative" rAng="0" ptsTypes="AA">
                                      <p:cBhvr>
                                        <p:cTn id="11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5" y="6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7 -0.00278 L 0.09323 -0.00023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18 -0.00023 L 0.01163 -0.00023 L 0.01632 -0.00417 L 0.02135 -0.00023 L 0.02361 0.00278 L 0.03055 0.00301 L 0.03698 0.0044 L 0.04409 -0.00162 L 0.05017 -0.00625 L 0.05486 -0.01111 L 0.05868 -0.0206 L 0.06614 -0.04121 C 0.06857 -0.04977 0.06736 -0.05417 0.06979 -0.06273 C 0.07066 -0.07014 0.07187 -0.07847 0.07274 -0.08611 C 0.07361 -0.09375 0.07448 -0.10278 0.075 -0.11181 L 0.07968 -0.14028 C 0.08298 -0.14468 0.08177 -0.14259 0.08541 -0.14584 " pathEditMode="relative" rAng="0" ptsTypes="AAAAAAAAAAAAAAAAA">
                                      <p:cBhvr>
                                        <p:cTn id="15" dur="3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71" y="-7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0" grpId="0" animBg="1"/>
      <p:bldP spid="17" grpId="0"/>
      <p:bldP spid="35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BC7F9-20AE-3090-7B8F-A5797545B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6-40-fourier">
            <a:extLst>
              <a:ext uri="{FF2B5EF4-FFF2-40B4-BE49-F238E27FC236}">
                <a16:creationId xmlns:a16="http://schemas.microsoft.com/office/drawing/2014/main" id="{970ACDD3-A47C-1CA2-69DF-309C4C7F5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1342" y="815555"/>
            <a:ext cx="4080271" cy="2988387"/>
          </a:xfrm>
          <a:prstGeom prst="rect">
            <a:avLst/>
          </a:prstGeom>
          <a:noFill/>
        </p:spPr>
      </p:pic>
      <p:pic>
        <p:nvPicPr>
          <p:cNvPr id="401410" name="Picture 2" descr="6-40-fourier">
            <a:extLst>
              <a:ext uri="{FF2B5EF4-FFF2-40B4-BE49-F238E27FC236}">
                <a16:creationId xmlns:a16="http://schemas.microsoft.com/office/drawing/2014/main" id="{569FB72D-9895-A38B-D5CD-DE4AE6947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2298" y="818288"/>
            <a:ext cx="4080271" cy="2988387"/>
          </a:xfrm>
          <a:prstGeom prst="rect">
            <a:avLst/>
          </a:prstGeom>
          <a:noFill/>
        </p:spPr>
      </p:pic>
      <p:grpSp>
        <p:nvGrpSpPr>
          <p:cNvPr id="23" name="Group 17">
            <a:extLst>
              <a:ext uri="{FF2B5EF4-FFF2-40B4-BE49-F238E27FC236}">
                <a16:creationId xmlns:a16="http://schemas.microsoft.com/office/drawing/2014/main" id="{EEBC7F58-D318-CD09-3762-C6ABAF44CA5E}"/>
              </a:ext>
            </a:extLst>
          </p:cNvPr>
          <p:cNvGrpSpPr>
            <a:grpSpLocks/>
          </p:cNvGrpSpPr>
          <p:nvPr/>
        </p:nvGrpSpPr>
        <p:grpSpPr bwMode="auto">
          <a:xfrm>
            <a:off x="2835954" y="1009557"/>
            <a:ext cx="3780420" cy="2411165"/>
            <a:chOff x="2744" y="142"/>
            <a:chExt cx="2699" cy="1791"/>
          </a:xfrm>
        </p:grpSpPr>
        <p:pic>
          <p:nvPicPr>
            <p:cNvPr id="24" name="Picture 11" descr="7-27_fourier_red_only">
              <a:extLst>
                <a:ext uri="{FF2B5EF4-FFF2-40B4-BE49-F238E27FC236}">
                  <a16:creationId xmlns:a16="http://schemas.microsoft.com/office/drawing/2014/main" id="{1F4E8D5E-4C84-468B-FD49-0F5A3040FD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44" y="232"/>
              <a:ext cx="2699" cy="1610"/>
            </a:xfrm>
            <a:prstGeom prst="rect">
              <a:avLst/>
            </a:prstGeom>
            <a:noFill/>
          </p:spPr>
        </p:pic>
        <p:sp>
          <p:nvSpPr>
            <p:cNvPr id="25" name="Line 13">
              <a:extLst>
                <a:ext uri="{FF2B5EF4-FFF2-40B4-BE49-F238E27FC236}">
                  <a16:creationId xmlns:a16="http://schemas.microsoft.com/office/drawing/2014/main" id="{16B159E5-A162-4E25-0EE2-D099EA5A60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4" y="142"/>
              <a:ext cx="0" cy="179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14">
              <a:extLst>
                <a:ext uri="{FF2B5EF4-FFF2-40B4-BE49-F238E27FC236}">
                  <a16:creationId xmlns:a16="http://schemas.microsoft.com/office/drawing/2014/main" id="{BD2A7473-7997-8A2C-CF49-416017EB2B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3" y="142"/>
              <a:ext cx="0" cy="179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Picture 6" descr="6-40-paterson_graph">
            <a:extLst>
              <a:ext uri="{FF2B5EF4-FFF2-40B4-BE49-F238E27FC236}">
                <a16:creationId xmlns:a16="http://schemas.microsoft.com/office/drawing/2014/main" id="{CC68CAF5-9C2A-EB89-FD5F-14A25B80E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1095" y="3850427"/>
            <a:ext cx="4237224" cy="2988387"/>
          </a:xfrm>
          <a:prstGeom prst="rect">
            <a:avLst/>
          </a:prstGeom>
          <a:noFill/>
        </p:spPr>
      </p:pic>
      <p:sp>
        <p:nvSpPr>
          <p:cNvPr id="401411" name="Text Box 3">
            <a:extLst>
              <a:ext uri="{FF2B5EF4-FFF2-40B4-BE49-F238E27FC236}">
                <a16:creationId xmlns:a16="http://schemas.microsoft.com/office/drawing/2014/main" id="{201E825F-3DF0-94BA-30CA-F562C6B940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5406" y="3449489"/>
            <a:ext cx="282575" cy="304800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401412" name="Text Box 4">
            <a:extLst>
              <a:ext uri="{FF2B5EF4-FFF2-40B4-BE49-F238E27FC236}">
                <a16:creationId xmlns:a16="http://schemas.microsoft.com/office/drawing/2014/main" id="{1252675B-89D9-07F1-AFC8-0533B18A3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760" y="1698724"/>
            <a:ext cx="1024986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l-GR" sz="2800" i="1" dirty="0">
                <a:latin typeface="+mj-lt"/>
                <a:cs typeface="Times New Roman" pitchFamily="18" charset="0"/>
              </a:rPr>
              <a:t>ρ</a:t>
            </a:r>
            <a:r>
              <a:rPr lang="en-US" sz="2800" dirty="0">
                <a:latin typeface="+mj-lt"/>
                <a:cs typeface="Arial" pitchFamily="34" charset="0"/>
              </a:rPr>
              <a:t>(</a:t>
            </a:r>
            <a:r>
              <a:rPr lang="en-US" sz="2800" i="1" dirty="0">
                <a:latin typeface="+mj-lt"/>
                <a:cs typeface="Arial" pitchFamily="34" charset="0"/>
              </a:rPr>
              <a:t>r</a:t>
            </a:r>
            <a:r>
              <a:rPr lang="en-US" sz="2800" dirty="0">
                <a:latin typeface="+mj-lt"/>
                <a:cs typeface="Arial" pitchFamily="34" charset="0"/>
              </a:rPr>
              <a:t>)</a:t>
            </a:r>
            <a:endParaRPr lang="el-GR" sz="2800" dirty="0">
              <a:latin typeface="+mj-lt"/>
              <a:cs typeface="Arial" pitchFamily="34" charset="0"/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AD545245-300C-11DF-6F1C-3D6BD3005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018629"/>
            <a:ext cx="1473510" cy="2415456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93B190-42FE-97FE-90DE-21830A731994}"/>
              </a:ext>
            </a:extLst>
          </p:cNvPr>
          <p:cNvSpPr txBox="1"/>
          <p:nvPr/>
        </p:nvSpPr>
        <p:spPr>
          <a:xfrm>
            <a:off x="4052033" y="961388"/>
            <a:ext cx="458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0" dirty="0"/>
              <a:t>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05D3E3-F78D-4998-A1FB-7D564B93DEEE}"/>
              </a:ext>
            </a:extLst>
          </p:cNvPr>
          <p:cNvSpPr txBox="1"/>
          <p:nvPr/>
        </p:nvSpPr>
        <p:spPr>
          <a:xfrm>
            <a:off x="1493854" y="1087604"/>
            <a:ext cx="458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0" dirty="0"/>
              <a:t>C</a:t>
            </a:r>
          </a:p>
        </p:txBody>
      </p:sp>
      <p:sp>
        <p:nvSpPr>
          <p:cNvPr id="27" name="Line 15">
            <a:extLst>
              <a:ext uri="{FF2B5EF4-FFF2-40B4-BE49-F238E27FC236}">
                <a16:creationId xmlns:a16="http://schemas.microsoft.com/office/drawing/2014/main" id="{12BD61ED-2F53-1270-1813-B0801A40E90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2060" y="1219199"/>
            <a:ext cx="2239730" cy="634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16">
            <a:extLst>
              <a:ext uri="{FF2B5EF4-FFF2-40B4-BE49-F238E27FC236}">
                <a16:creationId xmlns:a16="http://schemas.microsoft.com/office/drawing/2014/main" id="{0E9854FA-22FB-25AC-D5F7-62AFDD5EA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2959" y="888856"/>
            <a:ext cx="1199572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US" sz="2800" i="0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=0.6</a:t>
            </a:r>
            <a:endParaRPr lang="el-GR" sz="2800" i="0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4">
            <a:extLst>
              <a:ext uri="{FF2B5EF4-FFF2-40B4-BE49-F238E27FC236}">
                <a16:creationId xmlns:a16="http://schemas.microsoft.com/office/drawing/2014/main" id="{3A705DE7-7604-2EC9-74FE-2B5FFFA58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131" y="4897593"/>
            <a:ext cx="3390900" cy="1199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Overlap here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~ 7 x 5 =35</a:t>
            </a:r>
            <a:endParaRPr lang="en-US" sz="24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8">
            <a:extLst>
              <a:ext uri="{FF2B5EF4-FFF2-40B4-BE49-F238E27FC236}">
                <a16:creationId xmlns:a16="http://schemas.microsoft.com/office/drawing/2014/main" id="{30319541-384E-86C7-F49B-E23A2A27D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0190" y="4018629"/>
            <a:ext cx="1377431" cy="2415456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9">
            <a:extLst>
              <a:ext uri="{FF2B5EF4-FFF2-40B4-BE49-F238E27FC236}">
                <a16:creationId xmlns:a16="http://schemas.microsoft.com/office/drawing/2014/main" id="{AD5D3C3F-237B-7467-762F-B6339B4C2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3040" y="4104404"/>
            <a:ext cx="2172390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i="1" dirty="0">
                <a:latin typeface="+mj-lt"/>
                <a:cs typeface="Arial" pitchFamily="34" charset="0"/>
              </a:rPr>
              <a:t>P</a:t>
            </a:r>
            <a:r>
              <a:rPr lang="en-US" sz="2800" i="0" dirty="0">
                <a:latin typeface="+mj-lt"/>
                <a:cs typeface="Arial" pitchFamily="34" charset="0"/>
              </a:rPr>
              <a:t>(</a:t>
            </a:r>
            <a:r>
              <a:rPr lang="en-US" sz="2800" i="1" dirty="0">
                <a:latin typeface="+mj-lt"/>
                <a:cs typeface="Arial" pitchFamily="34" charset="0"/>
              </a:rPr>
              <a:t>u</a:t>
            </a:r>
            <a:r>
              <a:rPr lang="en-US" sz="2800" i="0" dirty="0">
                <a:latin typeface="+mj-lt"/>
                <a:cs typeface="Arial" pitchFamily="34" charset="0"/>
              </a:rPr>
              <a:t>), </a:t>
            </a:r>
            <a:r>
              <a:rPr lang="en-US" sz="2800" i="1" dirty="0">
                <a:latin typeface="+mj-lt"/>
                <a:cs typeface="Arial" pitchFamily="34" charset="0"/>
              </a:rPr>
              <a:t>u</a:t>
            </a:r>
            <a:r>
              <a:rPr lang="en-US" sz="2800" i="0" dirty="0">
                <a:latin typeface="+mj-lt"/>
                <a:cs typeface="Arial" pitchFamily="34" charset="0"/>
              </a:rPr>
              <a:t> = 0.4</a:t>
            </a:r>
            <a:endParaRPr lang="el-GR" sz="2800" i="0" dirty="0">
              <a:latin typeface="+mj-lt"/>
              <a:cs typeface="Arial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83DE05E-A57B-6EBA-BBC6-F5EEF3FE0A3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994440" y="2447780"/>
            <a:ext cx="2111860" cy="318890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83DFB54-5EFB-A534-9103-AF3EE24EC45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733800" y="5267226"/>
            <a:ext cx="2362200" cy="36522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5" name="Oval 11">
            <a:extLst>
              <a:ext uri="{FF2B5EF4-FFF2-40B4-BE49-F238E27FC236}">
                <a16:creationId xmlns:a16="http://schemas.microsoft.com/office/drawing/2014/main" id="{8895763C-A3FF-ED66-2ECC-BF4D2479E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1979" y="5159276"/>
            <a:ext cx="107950" cy="107950"/>
          </a:xfrm>
          <a:prstGeom prst="ellipse">
            <a:avLst/>
          </a:prstGeom>
          <a:solidFill>
            <a:srgbClr val="FF3300"/>
          </a:solidFill>
          <a:ln w="28575" algn="ctr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98B1BFD-4D60-26B0-D820-C5BFAF6DB3DF}"/>
              </a:ext>
            </a:extLst>
          </p:cNvPr>
          <p:cNvSpPr txBox="1"/>
          <p:nvPr/>
        </p:nvSpPr>
        <p:spPr bwMode="auto">
          <a:xfrm rot="16200000">
            <a:off x="-18205" y="1955906"/>
            <a:ext cx="1850186" cy="3077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dirty="0">
                <a:latin typeface="+mj-lt"/>
                <a:cs typeface="Arial" panose="020B0604020202020204" pitchFamily="34" charset="0"/>
              </a:rPr>
              <a:t>electron density [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e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-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/Å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3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]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317A0C6-11B3-313F-78A4-BC2F31C8D94A}"/>
              </a:ext>
            </a:extLst>
          </p:cNvPr>
          <p:cNvSpPr txBox="1"/>
          <p:nvPr/>
        </p:nvSpPr>
        <p:spPr bwMode="auto">
          <a:xfrm>
            <a:off x="2927717" y="3475110"/>
            <a:ext cx="558166" cy="3077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i="1" dirty="0">
                <a:latin typeface="+mj-lt"/>
                <a:cs typeface="Arial" panose="020B0604020202020204" pitchFamily="34" charset="0"/>
              </a:rPr>
              <a:t>x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 [Å]</a:t>
            </a:r>
            <a:endParaRPr lang="en-US" sz="1400" baseline="30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67C2AE-5853-12E7-47CF-2CC6CFD41F68}"/>
              </a:ext>
            </a:extLst>
          </p:cNvPr>
          <p:cNvSpPr txBox="1"/>
          <p:nvPr/>
        </p:nvSpPr>
        <p:spPr bwMode="auto">
          <a:xfrm>
            <a:off x="2950159" y="6558340"/>
            <a:ext cx="513282" cy="27699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200" i="1" dirty="0">
                <a:latin typeface="+mj-lt"/>
                <a:cs typeface="Arial" panose="020B0604020202020204" pitchFamily="34" charset="0"/>
              </a:rPr>
              <a:t>u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[Å]</a:t>
            </a:r>
            <a:endParaRPr lang="en-US" sz="1200" baseline="30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34783BF-B858-251F-C721-BE3188AB0D42}"/>
              </a:ext>
            </a:extLst>
          </p:cNvPr>
          <p:cNvSpPr/>
          <p:nvPr/>
        </p:nvSpPr>
        <p:spPr>
          <a:xfrm rot="16200000">
            <a:off x="264586" y="5137219"/>
            <a:ext cx="11144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+mj-lt"/>
                <a:cs typeface="Arial" panose="020B0604020202020204" pitchFamily="34" charset="0"/>
              </a:rPr>
              <a:t>P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(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u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) [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e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-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/Å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3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]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2</a:t>
            </a:r>
          </a:p>
        </p:txBody>
      </p:sp>
      <p:graphicFrame>
        <p:nvGraphicFramePr>
          <p:cNvPr id="38" name="Object 1">
            <a:extLst>
              <a:ext uri="{FF2B5EF4-FFF2-40B4-BE49-F238E27FC236}">
                <a16:creationId xmlns:a16="http://schemas.microsoft.com/office/drawing/2014/main" id="{C67549AA-E50B-F29F-67DB-731255DE61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2506067"/>
              </p:ext>
            </p:extLst>
          </p:nvPr>
        </p:nvGraphicFramePr>
        <p:xfrm>
          <a:off x="5465763" y="4035425"/>
          <a:ext cx="313055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85720" imgH="368280" progId="Equation.DSMT4">
                  <p:embed/>
                </p:oleObj>
              </mc:Choice>
              <mc:Fallback>
                <p:oleObj name="Equation" r:id="rId5" imgW="1485720" imgH="368280" progId="Equation.DSMT4">
                  <p:embed/>
                  <p:pic>
                    <p:nvPicPr>
                      <p:cNvPr id="38" name="Object 1">
                        <a:extLst>
                          <a:ext uri="{FF2B5EF4-FFF2-40B4-BE49-F238E27FC236}">
                            <a16:creationId xmlns:a16="http://schemas.microsoft.com/office/drawing/2014/main" id="{C67549AA-E50B-F29F-67DB-731255DE61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5763" y="4035425"/>
                        <a:ext cx="3130550" cy="7842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4">
            <a:extLst>
              <a:ext uri="{FF2B5EF4-FFF2-40B4-BE49-F238E27FC236}">
                <a16:creationId xmlns:a16="http://schemas.microsoft.com/office/drawing/2014/main" id="{7DF753D6-FB36-33EB-C58A-B62EB2B41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38" y="169556"/>
            <a:ext cx="8763000" cy="555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8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8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): autocorrelation of electron density</a:t>
            </a: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B0B80188-1421-23B1-8B8D-DBBB3353A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7031" y="6554451"/>
            <a:ext cx="269626" cy="304699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i="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426F4828-D168-A8E4-DD51-CD2890E40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3040" y="4104404"/>
            <a:ext cx="2172390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i="1" dirty="0">
                <a:latin typeface="+mj-lt"/>
                <a:cs typeface="Arial" pitchFamily="34" charset="0"/>
              </a:rPr>
              <a:t>P</a:t>
            </a:r>
            <a:r>
              <a:rPr lang="en-US" sz="2800" i="0" dirty="0">
                <a:latin typeface="+mj-lt"/>
                <a:cs typeface="Arial" pitchFamily="34" charset="0"/>
              </a:rPr>
              <a:t>(</a:t>
            </a:r>
            <a:r>
              <a:rPr lang="en-US" sz="2800" i="1" dirty="0">
                <a:latin typeface="+mj-lt"/>
                <a:cs typeface="Arial" pitchFamily="34" charset="0"/>
              </a:rPr>
              <a:t>u</a:t>
            </a:r>
            <a:r>
              <a:rPr lang="en-US" sz="2800" i="0" dirty="0">
                <a:latin typeface="+mj-lt"/>
                <a:cs typeface="Arial" pitchFamily="34" charset="0"/>
              </a:rPr>
              <a:t>), </a:t>
            </a:r>
            <a:r>
              <a:rPr lang="en-US" sz="2800" i="1" dirty="0">
                <a:latin typeface="+mj-lt"/>
                <a:cs typeface="Arial" pitchFamily="34" charset="0"/>
              </a:rPr>
              <a:t>u</a:t>
            </a:r>
            <a:r>
              <a:rPr lang="en-US" sz="2800" i="0" dirty="0">
                <a:latin typeface="+mj-lt"/>
                <a:cs typeface="Arial" pitchFamily="34" charset="0"/>
              </a:rPr>
              <a:t> = 0.6</a:t>
            </a:r>
            <a:endParaRPr lang="el-GR" sz="2800" i="0" dirty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30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33333E-6 L 0.08108 0.0016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5" y="6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024 L 0.00712 0.01064 L 0.00937 0.03472 L 0.01389 0.05879 L 0.01684 0.08472 L 0.02135 0.10879 L 0.02969 0.12777 L 0.03941 0.13194 L 0.04931 0.13078 L 0.05521 0.12592 L 0.0651 0.09675 L 0.06962 0.06875 L 0.07257 0.04768 L 0.07708 0.02268 L 0.08003 0.00763 L 0.08472 -0.00024 " pathEditMode="relative" ptsTypes="AAAAAAAAAAAAAAAA">
                                      <p:cBhvr>
                                        <p:cTn id="1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0.08281 0.0018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2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0" grpId="0" animBg="1"/>
      <p:bldP spid="17" grpId="0"/>
      <p:bldP spid="35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9-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4523" y="1167082"/>
            <a:ext cx="7483236" cy="54244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A01EBB-6307-4BD2-970C-C4924CC2F4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674" y="3823708"/>
            <a:ext cx="3871925" cy="25983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245E1B-AAF8-407A-B557-8DD344FB03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191229"/>
            <a:ext cx="3810000" cy="2556788"/>
          </a:xfrm>
          <a:prstGeom prst="rect">
            <a:avLst/>
          </a:prstGeom>
        </p:spPr>
      </p:pic>
      <p:sp>
        <p:nvSpPr>
          <p:cNvPr id="4290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19417" y="2819400"/>
            <a:ext cx="3499623" cy="2057400"/>
          </a:xfrm>
          <a:prstGeom prst="rect">
            <a:avLst/>
          </a:prstGeom>
          <a:noFill/>
          <a:ln w="22225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800" dirty="0">
              <a:solidFill>
                <a:srgbClr val="C0504D"/>
              </a:solidFill>
              <a:latin typeface="Comic Sans MS" pitchFamily="66" charset="0"/>
            </a:endParaRPr>
          </a:p>
        </p:txBody>
      </p:sp>
      <p:sp>
        <p:nvSpPr>
          <p:cNvPr id="4505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5056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9868065"/>
              </p:ext>
            </p:extLst>
          </p:nvPr>
        </p:nvGraphicFramePr>
        <p:xfrm>
          <a:off x="1130956" y="5319083"/>
          <a:ext cx="214727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98320" imgH="368280" progId="Equation.DSMT4">
                  <p:embed/>
                </p:oleObj>
              </mc:Choice>
              <mc:Fallback>
                <p:oleObj name="Equation" r:id="rId6" imgW="1498320" imgH="368280" progId="Equation.DSMT4">
                  <p:embed/>
                  <p:pic>
                    <p:nvPicPr>
                      <p:cNvPr id="450561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0956" y="5319083"/>
                        <a:ext cx="2147277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959593" y="1916913"/>
            <a:ext cx="609600" cy="457200"/>
          </a:xfrm>
          <a:prstGeom prst="ellipse">
            <a:avLst/>
          </a:prstGeom>
          <a:noFill/>
          <a:ln w="38100" cap="flat" cmpd="sng" algn="ctr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800" dirty="0">
              <a:solidFill>
                <a:srgbClr val="C0504D"/>
              </a:solidFill>
              <a:latin typeface="Comic Sans MS" pitchFamily="66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5277473" y="3772164"/>
            <a:ext cx="609600" cy="768879"/>
          </a:xfrm>
          <a:prstGeom prst="ellipse">
            <a:avLst/>
          </a:prstGeom>
          <a:noFill/>
          <a:ln w="38100" cap="flat" cmpd="sng" algn="ctr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800" dirty="0">
              <a:solidFill>
                <a:srgbClr val="C0504D"/>
              </a:solidFill>
              <a:latin typeface="Comic Sans MS" pitchFamily="66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305300" y="2524811"/>
            <a:ext cx="609600" cy="762000"/>
          </a:xfrm>
          <a:prstGeom prst="ellipse">
            <a:avLst/>
          </a:prstGeom>
          <a:noFill/>
          <a:ln w="38100" cap="flat" cmpd="sng" algn="ctr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800" dirty="0">
              <a:solidFill>
                <a:srgbClr val="C0504D"/>
              </a:solidFill>
              <a:latin typeface="Comic Sans MS" pitchFamily="66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277093" y="5065036"/>
            <a:ext cx="609600" cy="768879"/>
          </a:xfrm>
          <a:prstGeom prst="ellipse">
            <a:avLst/>
          </a:prstGeom>
          <a:noFill/>
          <a:ln w="38100" cap="flat" cmpd="sng" algn="ctr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800" dirty="0">
              <a:solidFill>
                <a:srgbClr val="C0504D"/>
              </a:solidFill>
              <a:latin typeface="Comic Sans MS" pitchFamily="66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6534346" y="1916913"/>
            <a:ext cx="457200" cy="457200"/>
          </a:xfrm>
          <a:prstGeom prst="ellipse">
            <a:avLst/>
          </a:prstGeom>
          <a:noFill/>
          <a:ln w="38100" cap="flat" cmpd="sng" algn="ctr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800" dirty="0">
              <a:solidFill>
                <a:srgbClr val="C0504D"/>
              </a:solidFill>
              <a:latin typeface="Comic Sans MS" pitchFamily="66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941490" y="2871197"/>
            <a:ext cx="457200" cy="457200"/>
          </a:xfrm>
          <a:prstGeom prst="ellipse">
            <a:avLst/>
          </a:prstGeom>
          <a:noFill/>
          <a:ln w="38100" cap="flat" cmpd="sng" algn="ctr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800" dirty="0">
              <a:solidFill>
                <a:srgbClr val="C0504D"/>
              </a:solidFill>
              <a:latin typeface="Comic Sans MS" pitchFamily="66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7305772" y="4187902"/>
            <a:ext cx="457200" cy="448690"/>
          </a:xfrm>
          <a:prstGeom prst="ellipse">
            <a:avLst/>
          </a:prstGeom>
          <a:noFill/>
          <a:ln w="38100" cap="flat" cmpd="sng" algn="ctr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800" dirty="0">
              <a:solidFill>
                <a:srgbClr val="C0504D"/>
              </a:solidFill>
              <a:latin typeface="Comic Sans MS" pitchFamily="66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7876498" y="4995088"/>
            <a:ext cx="523973" cy="538578"/>
          </a:xfrm>
          <a:prstGeom prst="ellipse">
            <a:avLst/>
          </a:prstGeom>
          <a:noFill/>
          <a:ln w="38100" cap="flat" cmpd="sng" algn="ctr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800" dirty="0">
              <a:solidFill>
                <a:srgbClr val="C0504D"/>
              </a:solidFill>
              <a:latin typeface="Comic Sans MS" pitchFamily="66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2168C88-BE06-4CCA-A71C-6FAACCD0CCD3}"/>
              </a:ext>
            </a:extLst>
          </p:cNvPr>
          <p:cNvSpPr/>
          <p:nvPr/>
        </p:nvSpPr>
        <p:spPr bwMode="auto">
          <a:xfrm>
            <a:off x="4288972" y="5081599"/>
            <a:ext cx="609600" cy="768879"/>
          </a:xfrm>
          <a:prstGeom prst="ellipse">
            <a:avLst/>
          </a:prstGeom>
          <a:noFill/>
          <a:ln w="38100" cap="flat" cmpd="sng" algn="ctr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z="1800" dirty="0">
              <a:solidFill>
                <a:srgbClr val="C0504D"/>
              </a:solidFill>
              <a:latin typeface="Comic Sans MS" pitchFamily="66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0C0085C-8322-A55C-7524-2DAA8E086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38" y="169556"/>
            <a:ext cx="8763000" cy="555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8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8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): autocorrelation of electron density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FA63E40-DABF-7609-9E2B-798AEB86B743}"/>
              </a:ext>
            </a:extLst>
          </p:cNvPr>
          <p:cNvGrpSpPr/>
          <p:nvPr/>
        </p:nvGrpSpPr>
        <p:grpSpPr>
          <a:xfrm>
            <a:off x="4288972" y="696012"/>
            <a:ext cx="2188028" cy="561880"/>
            <a:chOff x="4288972" y="696012"/>
            <a:chExt cx="2188028" cy="561880"/>
          </a:xfrm>
        </p:grpSpPr>
        <p:sp>
          <p:nvSpPr>
            <p:cNvPr id="2" name="TextBox 1"/>
            <p:cNvSpPr txBox="1"/>
            <p:nvPr/>
          </p:nvSpPr>
          <p:spPr>
            <a:xfrm>
              <a:off x="4288972" y="696012"/>
              <a:ext cx="20056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i="1" dirty="0">
                  <a:solidFill>
                    <a:srgbClr val="FF0000"/>
                  </a:solidFill>
                  <a:latin typeface="Calibri"/>
                </a:rPr>
                <a:t>At u </a:t>
              </a:r>
              <a:r>
                <a:rPr lang="en-US" sz="1800" dirty="0">
                  <a:solidFill>
                    <a:srgbClr val="FF0000"/>
                  </a:solidFill>
                  <a:latin typeface="Calibri"/>
                </a:rPr>
                <a:t>= 0 full overlap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62C0204-E063-514C-E5B5-F3233C26E301}"/>
                </a:ext>
              </a:extLst>
            </p:cNvPr>
            <p:cNvCxnSpPr>
              <a:stCxn id="2" idx="3"/>
            </p:cNvCxnSpPr>
            <p:nvPr/>
          </p:nvCxnSpPr>
          <p:spPr bwMode="auto">
            <a:xfrm>
              <a:off x="6294586" y="880678"/>
              <a:ext cx="182414" cy="37721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54546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9" descr="6-40-paterson_graph">
            <a:extLst>
              <a:ext uri="{FF2B5EF4-FFF2-40B4-BE49-F238E27FC236}">
                <a16:creationId xmlns:a16="http://schemas.microsoft.com/office/drawing/2014/main" id="{75D76A9F-2E63-52D3-16B3-A7DD1DD09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1608" y="3644316"/>
            <a:ext cx="3866774" cy="2798237"/>
          </a:xfrm>
          <a:prstGeom prst="rect">
            <a:avLst/>
          </a:prstGeom>
          <a:noFill/>
        </p:spPr>
      </p:pic>
      <p:pic>
        <p:nvPicPr>
          <p:cNvPr id="4" name="Picture 2" descr="6-40-fourier">
            <a:extLst>
              <a:ext uri="{FF2B5EF4-FFF2-40B4-BE49-F238E27FC236}">
                <a16:creationId xmlns:a16="http://schemas.microsoft.com/office/drawing/2014/main" id="{F0245D05-C3A9-8FA1-522D-6FE0B3787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1" y="838200"/>
            <a:ext cx="3831802" cy="2806409"/>
          </a:xfrm>
          <a:prstGeom prst="rect">
            <a:avLst/>
          </a:prstGeom>
          <a:noFill/>
        </p:spPr>
      </p:pic>
      <p:sp>
        <p:nvSpPr>
          <p:cNvPr id="210947" name="Rectangle 3"/>
          <p:cNvSpPr>
            <a:spLocks noChangeArrowheads="1"/>
          </p:cNvSpPr>
          <p:nvPr/>
        </p:nvSpPr>
        <p:spPr bwMode="auto">
          <a:xfrm>
            <a:off x="304800" y="195591"/>
            <a:ext cx="8229600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does the Patterson function tell us?</a:t>
            </a:r>
            <a:endParaRPr lang="en-US" sz="2800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53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" name="Picture 2" descr="6-40-fourier">
            <a:extLst>
              <a:ext uri="{FF2B5EF4-FFF2-40B4-BE49-F238E27FC236}">
                <a16:creationId xmlns:a16="http://schemas.microsoft.com/office/drawing/2014/main" id="{DF087CF9-9169-5D5A-1775-D60678A44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4999" y="838200"/>
            <a:ext cx="3831802" cy="2806409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E64670-4FCD-6082-978F-41A87FAC22ED}"/>
              </a:ext>
            </a:extLst>
          </p:cNvPr>
          <p:cNvSpPr txBox="1"/>
          <p:nvPr/>
        </p:nvSpPr>
        <p:spPr bwMode="auto">
          <a:xfrm rot="16200000">
            <a:off x="-9204" y="2066605"/>
            <a:ext cx="1850186" cy="3077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dirty="0">
                <a:latin typeface="+mj-lt"/>
                <a:cs typeface="Arial" panose="020B0604020202020204" pitchFamily="34" charset="0"/>
              </a:rPr>
              <a:t>electron density [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e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-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/Å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3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]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91C70E85-8560-FF1A-8BC9-BBC271D2B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2813" y="3339809"/>
            <a:ext cx="282575" cy="304800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9" name="Line 19">
            <a:extLst>
              <a:ext uri="{FF2B5EF4-FFF2-40B4-BE49-F238E27FC236}">
                <a16:creationId xmlns:a16="http://schemas.microsoft.com/office/drawing/2014/main" id="{3195382C-B86A-11C3-8997-74C65D9FE90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13397" y="1149350"/>
            <a:ext cx="2101803" cy="0"/>
          </a:xfrm>
          <a:prstGeom prst="line">
            <a:avLst/>
          </a:prstGeom>
          <a:noFill/>
          <a:ln w="57150">
            <a:solidFill>
              <a:srgbClr val="00808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Line 20">
            <a:extLst>
              <a:ext uri="{FF2B5EF4-FFF2-40B4-BE49-F238E27FC236}">
                <a16:creationId xmlns:a16="http://schemas.microsoft.com/office/drawing/2014/main" id="{A5CE90EC-775F-F5D0-CAD0-07E7D04180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66091" y="1149350"/>
            <a:ext cx="1347306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24">
            <a:extLst>
              <a:ext uri="{FF2B5EF4-FFF2-40B4-BE49-F238E27FC236}">
                <a16:creationId xmlns:a16="http://schemas.microsoft.com/office/drawing/2014/main" id="{DA337E48-1365-DD8C-F496-5B40FF45BE2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13397" y="1047750"/>
            <a:ext cx="0" cy="516316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3" name="Picture 29" descr="6-40-paterson_graph">
            <a:extLst>
              <a:ext uri="{FF2B5EF4-FFF2-40B4-BE49-F238E27FC236}">
                <a16:creationId xmlns:a16="http://schemas.microsoft.com/office/drawing/2014/main" id="{FF263A8D-59A5-ADB1-7404-B6E9805E6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0027" y="3644608"/>
            <a:ext cx="3866774" cy="2798237"/>
          </a:xfrm>
          <a:prstGeom prst="rect">
            <a:avLst/>
          </a:prstGeom>
          <a:noFill/>
        </p:spPr>
      </p:pic>
      <p:sp>
        <p:nvSpPr>
          <p:cNvPr id="15" name="Text Box 4">
            <a:extLst>
              <a:ext uri="{FF2B5EF4-FFF2-40B4-BE49-F238E27FC236}">
                <a16:creationId xmlns:a16="http://schemas.microsoft.com/office/drawing/2014/main" id="{67D5EDF9-B864-6E37-6AB9-DE8C31BFE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760" y="1698724"/>
            <a:ext cx="1024986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l-GR" sz="2800" i="1" dirty="0">
                <a:latin typeface="+mj-lt"/>
                <a:cs typeface="Times New Roman" pitchFamily="18" charset="0"/>
              </a:rPr>
              <a:t>ρ</a:t>
            </a:r>
            <a:r>
              <a:rPr lang="en-US" sz="2800" dirty="0">
                <a:latin typeface="+mj-lt"/>
                <a:cs typeface="Arial" pitchFamily="34" charset="0"/>
              </a:rPr>
              <a:t>(</a:t>
            </a:r>
            <a:r>
              <a:rPr lang="en-US" sz="2800" i="1" dirty="0">
                <a:latin typeface="+mj-lt"/>
                <a:cs typeface="Arial" pitchFamily="34" charset="0"/>
              </a:rPr>
              <a:t>r</a:t>
            </a:r>
            <a:r>
              <a:rPr lang="en-US" sz="2800" dirty="0">
                <a:latin typeface="+mj-lt"/>
                <a:cs typeface="Arial" pitchFamily="34" charset="0"/>
              </a:rPr>
              <a:t>)</a:t>
            </a:r>
            <a:endParaRPr lang="el-GR" sz="2800" dirty="0">
              <a:latin typeface="+mj-lt"/>
              <a:cs typeface="Arial" pitchFamily="34" charset="0"/>
            </a:endParaRPr>
          </a:p>
        </p:txBody>
      </p:sp>
      <p:sp>
        <p:nvSpPr>
          <p:cNvPr id="16" name="Text Box 9">
            <a:extLst>
              <a:ext uri="{FF2B5EF4-FFF2-40B4-BE49-F238E27FC236}">
                <a16:creationId xmlns:a16="http://schemas.microsoft.com/office/drawing/2014/main" id="{77D069E1-B1F2-5BFE-85BC-1644A589C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7646" y="3981913"/>
            <a:ext cx="864339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i="1" dirty="0">
                <a:latin typeface="+mj-lt"/>
                <a:cs typeface="Arial" pitchFamily="34" charset="0"/>
              </a:rPr>
              <a:t>P</a:t>
            </a:r>
            <a:r>
              <a:rPr lang="en-US" sz="2800" i="0" dirty="0">
                <a:latin typeface="+mj-lt"/>
                <a:cs typeface="Arial" pitchFamily="34" charset="0"/>
              </a:rPr>
              <a:t>(</a:t>
            </a:r>
            <a:r>
              <a:rPr lang="en-US" sz="2800" i="1" dirty="0">
                <a:latin typeface="+mj-lt"/>
                <a:cs typeface="Arial" pitchFamily="34" charset="0"/>
              </a:rPr>
              <a:t>u</a:t>
            </a:r>
            <a:r>
              <a:rPr lang="en-US" sz="2800" dirty="0">
                <a:latin typeface="+mj-lt"/>
                <a:cs typeface="Arial" pitchFamily="34" charset="0"/>
              </a:rPr>
              <a:t>)</a:t>
            </a:r>
            <a:endParaRPr lang="el-GR" sz="2800" dirty="0">
              <a:latin typeface="+mj-lt"/>
              <a:cs typeface="Arial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0074DE-15A2-020B-AB77-34EC56D2A8D9}"/>
              </a:ext>
            </a:extLst>
          </p:cNvPr>
          <p:cNvSpPr/>
          <p:nvPr/>
        </p:nvSpPr>
        <p:spPr>
          <a:xfrm rot="16200000">
            <a:off x="333907" y="4670515"/>
            <a:ext cx="11144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+mj-lt"/>
                <a:cs typeface="Arial" panose="020B0604020202020204" pitchFamily="34" charset="0"/>
              </a:rPr>
              <a:t>P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(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u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) [</a:t>
            </a:r>
            <a:r>
              <a:rPr lang="en-US" sz="1400" i="1" dirty="0">
                <a:latin typeface="+mj-lt"/>
                <a:cs typeface="Arial" panose="020B0604020202020204" pitchFamily="34" charset="0"/>
              </a:rPr>
              <a:t>e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-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/Å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3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]</a:t>
            </a:r>
            <a:r>
              <a:rPr lang="en-US" sz="1400" baseline="30000" dirty="0">
                <a:latin typeface="+mj-lt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" name="Line 34">
            <a:extLst>
              <a:ext uri="{FF2B5EF4-FFF2-40B4-BE49-F238E27FC236}">
                <a16:creationId xmlns:a16="http://schemas.microsoft.com/office/drawing/2014/main" id="{7C8ED192-F01B-CA13-8811-3D6F1586C8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03513" y="4648200"/>
            <a:ext cx="2071687" cy="0"/>
          </a:xfrm>
          <a:prstGeom prst="line">
            <a:avLst/>
          </a:prstGeom>
          <a:noFill/>
          <a:ln w="57150">
            <a:solidFill>
              <a:srgbClr val="008080"/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Line 35">
            <a:extLst>
              <a:ext uri="{FF2B5EF4-FFF2-40B4-BE49-F238E27FC236}">
                <a16:creationId xmlns:a16="http://schemas.microsoft.com/office/drawing/2014/main" id="{8F7A31BE-1941-8956-309E-2D2F646EBC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53000" y="4648200"/>
            <a:ext cx="2057400" cy="0"/>
          </a:xfrm>
          <a:prstGeom prst="line">
            <a:avLst/>
          </a:prstGeom>
          <a:noFill/>
          <a:ln w="57150">
            <a:solidFill>
              <a:srgbClr val="00808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Line 32">
            <a:extLst>
              <a:ext uri="{FF2B5EF4-FFF2-40B4-BE49-F238E27FC236}">
                <a16:creationId xmlns:a16="http://schemas.microsoft.com/office/drawing/2014/main" id="{2876F12C-20A1-6C6C-D1CE-355A320719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55" y="4800600"/>
            <a:ext cx="1346145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Line 33">
            <a:extLst>
              <a:ext uri="{FF2B5EF4-FFF2-40B4-BE49-F238E27FC236}">
                <a16:creationId xmlns:a16="http://schemas.microsoft.com/office/drawing/2014/main" id="{454E6BD2-D0F0-F3FD-EA6D-6927E332EE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1" y="4800600"/>
            <a:ext cx="1295399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" name="Line 36">
            <a:extLst>
              <a:ext uri="{FF2B5EF4-FFF2-40B4-BE49-F238E27FC236}">
                <a16:creationId xmlns:a16="http://schemas.microsoft.com/office/drawing/2014/main" id="{BE0B942A-1752-22BD-CD1E-7830CB9818E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8485" y="2362200"/>
            <a:ext cx="180457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triangle" w="sm" len="sm"/>
            <a:tailEnd type="triangle" w="sm" len="sm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3" name="Line 37">
            <a:extLst>
              <a:ext uri="{FF2B5EF4-FFF2-40B4-BE49-F238E27FC236}">
                <a16:creationId xmlns:a16="http://schemas.microsoft.com/office/drawing/2014/main" id="{22DF7A70-2ADF-516F-859F-FCF90D43967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02350" y="5375258"/>
            <a:ext cx="3048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triangle" w="sm" len="med"/>
            <a:tailEnd type="triangle" w="sm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4D6296-E041-4943-55D3-CCCB37CAB6BF}"/>
              </a:ext>
            </a:extLst>
          </p:cNvPr>
          <p:cNvSpPr txBox="1"/>
          <p:nvPr/>
        </p:nvSpPr>
        <p:spPr bwMode="auto">
          <a:xfrm>
            <a:off x="5267192" y="3823239"/>
            <a:ext cx="2429008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Interatomic distance</a:t>
            </a:r>
          </a:p>
          <a:p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Vectors!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E0CD9F-33F0-7A16-65CE-42E5F8EF1302}"/>
              </a:ext>
            </a:extLst>
          </p:cNvPr>
          <p:cNvSpPr txBox="1"/>
          <p:nvPr/>
        </p:nvSpPr>
        <p:spPr bwMode="auto">
          <a:xfrm>
            <a:off x="2842648" y="3314906"/>
            <a:ext cx="513282" cy="3077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i="1" dirty="0">
                <a:latin typeface="+mj-lt"/>
                <a:cs typeface="Arial" panose="020B0604020202020204" pitchFamily="34" charset="0"/>
              </a:rPr>
              <a:t>r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 [Å]</a:t>
            </a:r>
            <a:endParaRPr lang="en-US" sz="1400" baseline="30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3B4709-A7FA-AD2C-52A0-EE766694DC09}"/>
              </a:ext>
            </a:extLst>
          </p:cNvPr>
          <p:cNvSpPr txBox="1"/>
          <p:nvPr/>
        </p:nvSpPr>
        <p:spPr bwMode="auto">
          <a:xfrm>
            <a:off x="6369650" y="3309725"/>
            <a:ext cx="513282" cy="30777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400" i="1" dirty="0">
                <a:latin typeface="+mj-lt"/>
                <a:cs typeface="Arial" panose="020B0604020202020204" pitchFamily="34" charset="0"/>
              </a:rPr>
              <a:t>r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 [Å]</a:t>
            </a:r>
            <a:endParaRPr lang="en-US" sz="1400" baseline="30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5F9E94-851B-ACCC-38DD-868B12FCCAB3}"/>
              </a:ext>
            </a:extLst>
          </p:cNvPr>
          <p:cNvSpPr txBox="1"/>
          <p:nvPr/>
        </p:nvSpPr>
        <p:spPr bwMode="auto">
          <a:xfrm>
            <a:off x="2870619" y="6185690"/>
            <a:ext cx="513282" cy="27699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200" i="1" dirty="0">
                <a:latin typeface="+mj-lt"/>
                <a:cs typeface="Arial" panose="020B0604020202020204" pitchFamily="34" charset="0"/>
              </a:rPr>
              <a:t>u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[Å]</a:t>
            </a:r>
            <a:endParaRPr lang="en-US" sz="1200" baseline="30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7D3C57-D4C4-3817-0FC6-06E325B4140E}"/>
              </a:ext>
            </a:extLst>
          </p:cNvPr>
          <p:cNvSpPr txBox="1"/>
          <p:nvPr/>
        </p:nvSpPr>
        <p:spPr bwMode="auto">
          <a:xfrm>
            <a:off x="6329883" y="6179864"/>
            <a:ext cx="513282" cy="27699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rtlCol="0">
            <a:spAutoFit/>
          </a:bodyPr>
          <a:lstStyle/>
          <a:p>
            <a:pPr eaLnBrk="0" hangingPunct="0"/>
            <a:r>
              <a:rPr lang="en-US" sz="1200" i="1" dirty="0">
                <a:latin typeface="+mj-lt"/>
                <a:cs typeface="Arial" panose="020B0604020202020204" pitchFamily="34" charset="0"/>
              </a:rPr>
              <a:t>u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 [Å]</a:t>
            </a:r>
            <a:endParaRPr lang="en-US" sz="1200" baseline="30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4" name="Text Box 3">
            <a:extLst>
              <a:ext uri="{FF2B5EF4-FFF2-40B4-BE49-F238E27FC236}">
                <a16:creationId xmlns:a16="http://schemas.microsoft.com/office/drawing/2014/main" id="{21BA8C7B-2491-09C4-6313-7DF13FC01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5694" y="6135131"/>
            <a:ext cx="282575" cy="304800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26" name="Text Box 3">
            <a:extLst>
              <a:ext uri="{FF2B5EF4-FFF2-40B4-BE49-F238E27FC236}">
                <a16:creationId xmlns:a16="http://schemas.microsoft.com/office/drawing/2014/main" id="{03D75552-033F-95B5-1370-3D9C93D06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0914" y="6145925"/>
            <a:ext cx="282575" cy="304800"/>
          </a:xfrm>
          <a:prstGeom prst="rect">
            <a:avLst/>
          </a:prstGeom>
          <a:solidFill>
            <a:schemeClr val="bg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7711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02586-CA95-3C22-38BE-A2D0A0F6F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7" name="Rectangle 3">
            <a:extLst>
              <a:ext uri="{FF2B5EF4-FFF2-40B4-BE49-F238E27FC236}">
                <a16:creationId xmlns:a16="http://schemas.microsoft.com/office/drawing/2014/main" id="{62BB20C2-A66F-4F95-8DC8-8E222D981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76200"/>
            <a:ext cx="8382000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does the Patterson function represent?</a:t>
            </a:r>
            <a:endParaRPr lang="en-US" sz="2800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5394" name="Rectangle 2">
            <a:extLst>
              <a:ext uri="{FF2B5EF4-FFF2-40B4-BE49-F238E27FC236}">
                <a16:creationId xmlns:a16="http://schemas.microsoft.com/office/drawing/2014/main" id="{E344591B-62D8-97D8-576E-5FB6292CD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8890A1E-6BC0-3F40-4D2F-71E718E01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226" y="762000"/>
            <a:ext cx="4641748" cy="3355906"/>
          </a:xfrm>
          <a:prstGeom prst="rect">
            <a:avLst/>
          </a:prstGeom>
        </p:spPr>
      </p:pic>
      <p:sp>
        <p:nvSpPr>
          <p:cNvPr id="31" name="Text Box 4">
            <a:extLst>
              <a:ext uri="{FF2B5EF4-FFF2-40B4-BE49-F238E27FC236}">
                <a16:creationId xmlns:a16="http://schemas.microsoft.com/office/drawing/2014/main" id="{BCB0AD24-9CBA-3A55-8AAC-720A3D1FE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838200"/>
            <a:ext cx="3397623" cy="330859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9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 Patterson map is an </a:t>
            </a:r>
            <a:r>
              <a:rPr lang="en-US" sz="19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interatomic distance vector </a:t>
            </a:r>
            <a:r>
              <a:rPr lang="en-US" sz="19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map. As a result of the convolution, its </a:t>
            </a:r>
            <a:r>
              <a:rPr lang="en-US" sz="1900" i="1" spc="3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</a:t>
            </a:r>
            <a:r>
              <a:rPr lang="en-US" sz="1900" spc="300" baseline="300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n-US" sz="19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peaks</a:t>
            </a:r>
            <a:r>
              <a:rPr lang="en-US" sz="19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are </a:t>
            </a:r>
            <a:r>
              <a:rPr lang="en-US" sz="19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twice as broad </a:t>
            </a:r>
            <a:r>
              <a:rPr lang="en-US" sz="19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as the electron density peaks. This means it will be useful in situations with a </a:t>
            </a:r>
            <a:r>
              <a:rPr lang="en-US" sz="19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limited number of atoms</a:t>
            </a:r>
            <a:r>
              <a:rPr lang="en-US" sz="19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such as heavy or anomalous atom substructure determination.   </a:t>
            </a:r>
            <a:endParaRPr lang="en-US" sz="19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2" name="Text Box 4">
            <a:extLst>
              <a:ext uri="{FF2B5EF4-FFF2-40B4-BE49-F238E27FC236}">
                <a16:creationId xmlns:a16="http://schemas.microsoft.com/office/drawing/2014/main" id="{2BB1FCB6-B0D3-01EE-2737-55E526EED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" y="4356686"/>
            <a:ext cx="7969623" cy="10156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 contrast to electron density, the Patterson map is always centrosymmetric, which means the </a:t>
            </a:r>
            <a:r>
              <a:rPr lang="en-US" sz="20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handedness</a:t>
            </a:r>
            <a:r>
              <a:rPr lang="en-US" sz="2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of any substructures derived from it will be ambiguous.   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2842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08C0D5A0-C84B-2AA9-B84E-FA09A37CB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672" y="195590"/>
            <a:ext cx="8382000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Optional slide: basic complex algebra of </a:t>
            </a:r>
            <a:r>
              <a:rPr lang="en-US" sz="2800" i="1" dirty="0" err="1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800" b="1" baseline="-25000" dirty="0" err="1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en-US" sz="2800" b="1" baseline="-25000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screenshot of a math test&#10;&#10;AI-generated content may be incorrect.">
            <a:extLst>
              <a:ext uri="{FF2B5EF4-FFF2-40B4-BE49-F238E27FC236}">
                <a16:creationId xmlns:a16="http://schemas.microsoft.com/office/drawing/2014/main" id="{F7E0850C-1EA5-1584-8BEA-58A77BB2E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14400"/>
            <a:ext cx="8656422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241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FA7BF-5C63-9443-1B94-FCEC2CFCA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7" name="Rectangle 3">
            <a:extLst>
              <a:ext uri="{FF2B5EF4-FFF2-40B4-BE49-F238E27FC236}">
                <a16:creationId xmlns:a16="http://schemas.microsoft.com/office/drawing/2014/main" id="{683A18B6-8418-A2F1-B841-A316CE6E9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09889"/>
            <a:ext cx="8382000" cy="95410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remaining big question: how can we calculate </a:t>
            </a:r>
            <a:r>
              <a:rPr lang="en-US" sz="28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from intensities, which is all we have so far?</a:t>
            </a:r>
            <a:endParaRPr lang="en-US" sz="2800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5394" name="Rectangle 2">
            <a:extLst>
              <a:ext uri="{FF2B5EF4-FFF2-40B4-BE49-F238E27FC236}">
                <a16:creationId xmlns:a16="http://schemas.microsoft.com/office/drawing/2014/main" id="{E3344FF8-233C-F7D3-3E41-E3457BBFD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31567C-3088-9C91-F2EC-6398F70210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657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" name="Rectangle 31">
            <a:extLst>
              <a:ext uri="{FF2B5EF4-FFF2-40B4-BE49-F238E27FC236}">
                <a16:creationId xmlns:a16="http://schemas.microsoft.com/office/drawing/2014/main" id="{35C3486F-065D-4D86-BB6C-F84230162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200659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92EDB4C-01A5-0E02-B5AD-2E2F31914397}"/>
              </a:ext>
            </a:extLst>
          </p:cNvPr>
          <p:cNvGrpSpPr/>
          <p:nvPr/>
        </p:nvGrpSpPr>
        <p:grpSpPr>
          <a:xfrm>
            <a:off x="255494" y="1423116"/>
            <a:ext cx="8583706" cy="972422"/>
            <a:chOff x="255494" y="1423116"/>
            <a:chExt cx="8583706" cy="972422"/>
          </a:xfrm>
        </p:grpSpPr>
        <p:sp>
          <p:nvSpPr>
            <p:cNvPr id="37" name="Text Box 4">
              <a:extLst>
                <a:ext uri="{FF2B5EF4-FFF2-40B4-BE49-F238E27FC236}">
                  <a16:creationId xmlns:a16="http://schemas.microsoft.com/office/drawing/2014/main" id="{772F9976-D0A4-A96D-7CCC-6EA9F505C0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494" y="1423116"/>
              <a:ext cx="8583706" cy="40011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The electron density is the FT of the set of complex structure factors</a:t>
              </a:r>
              <a:endPara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graphicFrame>
          <p:nvGraphicFramePr>
            <p:cNvPr id="39" name="Object 38">
              <a:extLst>
                <a:ext uri="{FF2B5EF4-FFF2-40B4-BE49-F238E27FC236}">
                  <a16:creationId xmlns:a16="http://schemas.microsoft.com/office/drawing/2014/main" id="{769DD120-2AD4-46CB-E852-44954E311D9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54810012"/>
                </p:ext>
              </p:extLst>
            </p:nvPr>
          </p:nvGraphicFramePr>
          <p:xfrm>
            <a:off x="3513138" y="2024063"/>
            <a:ext cx="188595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054080" imgH="203040" progId="Equation.DSMT4">
                    <p:embed/>
                  </p:oleObj>
                </mc:Choice>
                <mc:Fallback>
                  <p:oleObj name="Equation" r:id="rId3" imgW="1054080" imgH="203040" progId="Equation.DSMT4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3138" y="2024063"/>
                          <a:ext cx="1885950" cy="37147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EBE7273-86C9-ACB5-462A-6EA763652AE8}"/>
              </a:ext>
            </a:extLst>
          </p:cNvPr>
          <p:cNvGrpSpPr/>
          <p:nvPr/>
        </p:nvGrpSpPr>
        <p:grpSpPr>
          <a:xfrm>
            <a:off x="280147" y="2587111"/>
            <a:ext cx="8583706" cy="1057789"/>
            <a:chOff x="280147" y="2587111"/>
            <a:chExt cx="8583706" cy="1057789"/>
          </a:xfrm>
        </p:grpSpPr>
        <p:sp>
          <p:nvSpPr>
            <p:cNvPr id="42" name="Text Box 4">
              <a:extLst>
                <a:ext uri="{FF2B5EF4-FFF2-40B4-BE49-F238E27FC236}">
                  <a16:creationId xmlns:a16="http://schemas.microsoft.com/office/drawing/2014/main" id="{61421637-E158-7720-4A3A-3058A5889D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147" y="2587111"/>
              <a:ext cx="8583706" cy="40011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We apply the Fourier convolution theorem to the Patterson convolution</a:t>
              </a:r>
              <a:endPara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graphicFrame>
          <p:nvGraphicFramePr>
            <p:cNvPr id="44" name="Object 43">
              <a:extLst>
                <a:ext uri="{FF2B5EF4-FFF2-40B4-BE49-F238E27FC236}">
                  <a16:creationId xmlns:a16="http://schemas.microsoft.com/office/drawing/2014/main" id="{2880E20B-0DF5-7BFA-CEC2-D8D50D38867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52437477"/>
                </p:ext>
              </p:extLst>
            </p:nvPr>
          </p:nvGraphicFramePr>
          <p:xfrm>
            <a:off x="2025650" y="3244850"/>
            <a:ext cx="5092700" cy="400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3263760" imgH="253800" progId="Equation.DSMT4">
                    <p:embed/>
                  </p:oleObj>
                </mc:Choice>
                <mc:Fallback>
                  <p:oleObj name="Equation" r:id="rId5" imgW="3263760" imgH="253800" progId="Equation.DSMT4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25650" y="3244850"/>
                          <a:ext cx="5092700" cy="40005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82D0A59-1128-F3FE-D6B0-A757F08194F5}"/>
              </a:ext>
            </a:extLst>
          </p:cNvPr>
          <p:cNvGrpSpPr/>
          <p:nvPr/>
        </p:nvGrpSpPr>
        <p:grpSpPr>
          <a:xfrm>
            <a:off x="280147" y="3829824"/>
            <a:ext cx="8583706" cy="1062851"/>
            <a:chOff x="280147" y="3829824"/>
            <a:chExt cx="8583706" cy="1062851"/>
          </a:xfrm>
        </p:grpSpPr>
        <p:sp>
          <p:nvSpPr>
            <p:cNvPr id="45" name="Text Box 4">
              <a:extLst>
                <a:ext uri="{FF2B5EF4-FFF2-40B4-BE49-F238E27FC236}">
                  <a16:creationId xmlns:a16="http://schemas.microsoft.com/office/drawing/2014/main" id="{6CA3A207-A4FB-9265-878F-D360D0D145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147" y="3829824"/>
              <a:ext cx="8583706" cy="40011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The product of complex F with its conjugate </a:t>
              </a:r>
              <a:r>
                <a:rPr lang="en-US" sz="2000" i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</a:t>
              </a:r>
              <a:r>
                <a:rPr lang="en-US" sz="20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* is |</a:t>
              </a:r>
              <a:r>
                <a:rPr lang="en-US" sz="2000" i="1" spc="3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F|</a:t>
              </a:r>
              <a:r>
                <a:rPr lang="en-US" sz="2000" baseline="300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2</a:t>
              </a:r>
              <a:r>
                <a:rPr lang="en-US" sz="20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 : amplitude</a:t>
              </a:r>
              <a:r>
                <a:rPr lang="en-US" sz="2000" baseline="300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2</a:t>
              </a:r>
              <a:r>
                <a:rPr lang="en-US" sz="20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 </a:t>
              </a:r>
              <a:endPara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graphicFrame>
          <p:nvGraphicFramePr>
            <p:cNvPr id="47" name="Object 46">
              <a:extLst>
                <a:ext uri="{FF2B5EF4-FFF2-40B4-BE49-F238E27FC236}">
                  <a16:creationId xmlns:a16="http://schemas.microsoft.com/office/drawing/2014/main" id="{EB33F616-738F-94D7-0FF0-B5E36E95A54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86160512"/>
                </p:ext>
              </p:extLst>
            </p:nvPr>
          </p:nvGraphicFramePr>
          <p:xfrm>
            <a:off x="382588" y="4452938"/>
            <a:ext cx="3184525" cy="439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968480" imgH="279360" progId="Equation.DSMT4">
                    <p:embed/>
                  </p:oleObj>
                </mc:Choice>
                <mc:Fallback>
                  <p:oleObj name="Equation" r:id="rId7" imgW="1968480" imgH="279360" progId="Equation.DSMT4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2588" y="4452938"/>
                          <a:ext cx="3184525" cy="439737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15392" name="Group 315391">
            <a:extLst>
              <a:ext uri="{FF2B5EF4-FFF2-40B4-BE49-F238E27FC236}">
                <a16:creationId xmlns:a16="http://schemas.microsoft.com/office/drawing/2014/main" id="{3C863E60-4E32-E3F6-32F4-04757EDDF426}"/>
              </a:ext>
            </a:extLst>
          </p:cNvPr>
          <p:cNvGrpSpPr/>
          <p:nvPr/>
        </p:nvGrpSpPr>
        <p:grpSpPr>
          <a:xfrm>
            <a:off x="255494" y="5019286"/>
            <a:ext cx="8659906" cy="1321189"/>
            <a:chOff x="255494" y="5019286"/>
            <a:chExt cx="8659906" cy="1321189"/>
          </a:xfrm>
        </p:grpSpPr>
        <p:sp>
          <p:nvSpPr>
            <p:cNvPr id="48" name="Text Box 4">
              <a:extLst>
                <a:ext uri="{FF2B5EF4-FFF2-40B4-BE49-F238E27FC236}">
                  <a16:creationId xmlns:a16="http://schemas.microsoft.com/office/drawing/2014/main" id="{28B07E82-8A00-981C-9FCE-44B09D5272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494" y="5019286"/>
              <a:ext cx="8659906" cy="40011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Fourier back-transform, use centrosymmetry, Euler, gives </a:t>
              </a:r>
              <a:r>
                <a:rPr lang="en-US" sz="2000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real </a:t>
              </a:r>
              <a:r>
                <a:rPr lang="en-US" sz="20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function </a:t>
              </a:r>
              <a:r>
                <a:rPr lang="en-US" sz="2000" i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P</a:t>
              </a:r>
              <a:r>
                <a:rPr lang="en-US" sz="20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(</a:t>
              </a:r>
              <a:r>
                <a:rPr lang="en-US" sz="2000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u</a:t>
              </a:r>
              <a:r>
                <a:rPr lang="en-US" sz="20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)   </a:t>
              </a:r>
              <a:endPara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  <p:graphicFrame>
          <p:nvGraphicFramePr>
            <p:cNvPr id="50" name="Object 49">
              <a:extLst>
                <a:ext uri="{FF2B5EF4-FFF2-40B4-BE49-F238E27FC236}">
                  <a16:creationId xmlns:a16="http://schemas.microsoft.com/office/drawing/2014/main" id="{A25D749A-9A70-5EEC-9188-DD167B5BFD3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60038768"/>
                </p:ext>
              </p:extLst>
            </p:nvPr>
          </p:nvGraphicFramePr>
          <p:xfrm>
            <a:off x="1293813" y="5661025"/>
            <a:ext cx="6556375" cy="679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4165560" imgH="431640" progId="Equation.DSMT4">
                    <p:embed/>
                  </p:oleObj>
                </mc:Choice>
                <mc:Fallback>
                  <p:oleObj name="Equation" r:id="rId9" imgW="4165560" imgH="431640" progId="Equation.DSMT4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3813" y="5661025"/>
                          <a:ext cx="6556375" cy="67945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B414095-6164-39C7-8D1D-46F75B453443}"/>
              </a:ext>
            </a:extLst>
          </p:cNvPr>
          <p:cNvGrpSpPr/>
          <p:nvPr/>
        </p:nvGrpSpPr>
        <p:grpSpPr>
          <a:xfrm>
            <a:off x="3672802" y="4426206"/>
            <a:ext cx="5242598" cy="369332"/>
            <a:chOff x="3797300" y="4426206"/>
            <a:chExt cx="4928407" cy="369332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EDA66E1-D6A0-61A8-D133-D84D4B65CD3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797300" y="4648200"/>
              <a:ext cx="60960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2B9AEC8-3E55-38DF-40F9-3814213295EB}"/>
                </a:ext>
              </a:extLst>
            </p:cNvPr>
            <p:cNvSpPr txBox="1"/>
            <p:nvPr/>
          </p:nvSpPr>
          <p:spPr bwMode="auto">
            <a:xfrm>
              <a:off x="4382307" y="4426206"/>
              <a:ext cx="4343400" cy="3693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|</a:t>
              </a:r>
              <a:r>
                <a:rPr lang="en-US" sz="1800" i="1" spc="300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F</a:t>
              </a:r>
              <a:r>
                <a:rPr lang="en-US" sz="1800" b="1" spc="300" baseline="-25000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h</a:t>
              </a:r>
              <a:r>
                <a:rPr lang="en-US" sz="1800" i="1" spc="300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|</a:t>
              </a:r>
              <a:r>
                <a:rPr lang="en-US" sz="1800" baseline="30000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2</a:t>
              </a:r>
              <a:r>
                <a:rPr lang="en-US" sz="1800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 known from measured intensities </a:t>
              </a:r>
              <a:r>
                <a:rPr lang="en-US" sz="1800" i="1" dirty="0" err="1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I</a:t>
              </a:r>
              <a:r>
                <a:rPr lang="en-US" sz="1800" b="1" baseline="-25000" dirty="0" err="1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h</a:t>
              </a:r>
              <a:r>
                <a:rPr lang="en-US" sz="1800" dirty="0">
                  <a:solidFill>
                    <a:srgbClr val="00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!</a:t>
              </a:r>
              <a:endParaRPr lang="en-US" dirty="0">
                <a:solidFill>
                  <a:srgbClr val="00FF00"/>
                </a:solidFill>
              </a:endParaRPr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6CE6A5F-891B-6B1F-5EEB-72AA5EE620B5}"/>
              </a:ext>
            </a:extLst>
          </p:cNvPr>
          <p:cNvCxnSpPr>
            <a:cxnSpLocks/>
          </p:cNvCxnSpPr>
          <p:nvPr/>
        </p:nvCxnSpPr>
        <p:spPr bwMode="auto">
          <a:xfrm flipH="1">
            <a:off x="8001000" y="6000750"/>
            <a:ext cx="648463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202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9-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0999" y="990600"/>
            <a:ext cx="8350603" cy="5029200"/>
          </a:xfrm>
          <a:prstGeom prst="rect">
            <a:avLst/>
          </a:prstGeom>
        </p:spPr>
      </p:pic>
      <p:sp>
        <p:nvSpPr>
          <p:cNvPr id="210947" name="Rectangle 3"/>
          <p:cNvSpPr>
            <a:spLocks noChangeArrowheads="1"/>
          </p:cNvSpPr>
          <p:nvPr/>
        </p:nvSpPr>
        <p:spPr bwMode="auto">
          <a:xfrm>
            <a:off x="222601" y="314981"/>
            <a:ext cx="8534401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Position determination from special Patterson peaks</a:t>
            </a:r>
            <a:endParaRPr lang="en-US" sz="2800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53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304800" y="4038600"/>
            <a:ext cx="2971800" cy="224676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Patterson maps generally get solved by </a:t>
            </a:r>
            <a:r>
              <a:rPr lang="en-US" sz="20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superposition methods</a:t>
            </a:r>
            <a:r>
              <a:rPr lang="en-US" sz="2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Patterson methods are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also used as </a:t>
            </a:r>
            <a:r>
              <a:rPr lang="en-US" sz="20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seeding techniques</a:t>
            </a:r>
            <a:r>
              <a:rPr lang="en-US" sz="2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en-US" sz="20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direct methods phasing</a:t>
            </a:r>
            <a:r>
              <a:rPr lang="en-US" sz="2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256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325635" name="Object 3"/>
          <p:cNvGraphicFramePr>
            <a:graphicFrameLocks noChangeAspect="1"/>
          </p:cNvGraphicFramePr>
          <p:nvPr/>
        </p:nvGraphicFramePr>
        <p:xfrm>
          <a:off x="6553200" y="4038600"/>
          <a:ext cx="13239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21197" imgH="914797" progId="Equation.DSMT4">
                  <p:embed/>
                </p:oleObj>
              </mc:Choice>
              <mc:Fallback>
                <p:oleObj name="Equation" r:id="rId4" imgW="1321197" imgH="914797" progId="Equation.DSMT4">
                  <p:embed/>
                  <p:pic>
                    <p:nvPicPr>
                      <p:cNvPr id="3256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4038600"/>
                        <a:ext cx="1323975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56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325637" name="Object 5"/>
          <p:cNvGraphicFramePr>
            <a:graphicFrameLocks noChangeAspect="1"/>
          </p:cNvGraphicFramePr>
          <p:nvPr/>
        </p:nvGraphicFramePr>
        <p:xfrm>
          <a:off x="6477000" y="5029200"/>
          <a:ext cx="17621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78397" imgH="914797" progId="Equation.DSMT4">
                  <p:embed/>
                </p:oleObj>
              </mc:Choice>
              <mc:Fallback>
                <p:oleObj name="Equation" r:id="rId6" imgW="1778397" imgH="914797" progId="Equation.DSMT4">
                  <p:embed/>
                  <p:pic>
                    <p:nvPicPr>
                      <p:cNvPr id="32563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5029200"/>
                        <a:ext cx="1762125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5639" name="Rectangle 7"/>
          <p:cNvSpPr>
            <a:spLocks noChangeArrowheads="1"/>
          </p:cNvSpPr>
          <p:nvPr/>
        </p:nvSpPr>
        <p:spPr bwMode="auto">
          <a:xfrm>
            <a:off x="4114800" y="1676400"/>
            <a:ext cx="4191000" cy="14773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---------------- u ----- v ----- w ------ height --</a:t>
            </a:r>
            <a:endParaRPr lang="en-US" sz="400" b="1" dirty="0">
              <a:solidFill>
                <a:srgbClr val="000000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ATOM1   Ano   0.0000  0.0000  0.0000      138.46 </a:t>
            </a:r>
            <a:endParaRPr lang="en-US" sz="400" b="1" dirty="0">
              <a:solidFill>
                <a:srgbClr val="000000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ATOM2   Ano   0.3150  0.5000  0.0472       12.76</a:t>
            </a:r>
            <a:endParaRPr lang="en-US" sz="400" b="1" dirty="0">
              <a:solidFill>
                <a:srgbClr val="000000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ATOM3   Ano   0.1878  0.2826  0.5000       11.84</a:t>
            </a:r>
            <a:endParaRPr lang="en-US" sz="400" b="1" dirty="0">
              <a:solidFill>
                <a:srgbClr val="000000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ATOM4   Ano   0.5000  0.2167  0.4518       10.24</a:t>
            </a:r>
            <a:endParaRPr lang="en-US" sz="400" b="1" dirty="0">
              <a:solidFill>
                <a:srgbClr val="000000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ATOM5   Ano   0.0837  0.5000  0.0000        4.46</a:t>
            </a:r>
            <a:endParaRPr lang="en-US" sz="400" b="1" dirty="0">
              <a:solidFill>
                <a:srgbClr val="000000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ATOM6   Ano   0.0000  0.5000  0.0509        3.63</a:t>
            </a:r>
            <a:endParaRPr lang="en-US" sz="400" b="1" dirty="0">
              <a:solidFill>
                <a:srgbClr val="000000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ATOM7   Ano   0.3761  0.5000  0.0000        3.48</a:t>
            </a:r>
            <a:endParaRPr lang="en-US" sz="400" b="1" dirty="0">
              <a:solidFill>
                <a:srgbClr val="000000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... etc</a:t>
            </a:r>
            <a:endParaRPr lang="en-US" b="1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324600" y="4953000"/>
            <a:ext cx="2057400" cy="1066800"/>
          </a:xfrm>
          <a:prstGeom prst="rect">
            <a:avLst/>
          </a:prstGeom>
          <a:noFill/>
          <a:ln w="22225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3333CC"/>
              </a:solidFill>
              <a:latin typeface="Comic Sans MS" pitchFamily="66" charset="0"/>
            </a:endParaRP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E5176DF9-8B81-955F-6B13-860BE07CC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6096000"/>
            <a:ext cx="3886200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i="1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0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i="1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20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i="1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sz="20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are known from peaks </a:t>
            </a:r>
            <a:endParaRPr lang="en-US" sz="2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80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7" name="Rectangle 3"/>
          <p:cNvSpPr>
            <a:spLocks noChangeArrowheads="1"/>
          </p:cNvSpPr>
          <p:nvPr/>
        </p:nvSpPr>
        <p:spPr bwMode="auto">
          <a:xfrm>
            <a:off x="914400" y="152400"/>
            <a:ext cx="7467600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Multisolution landscape with SHELXD</a:t>
            </a:r>
            <a:endParaRPr lang="en-US" sz="2800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53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256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256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2666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2666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287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287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3075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4" name="Picture 13" descr="10-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1143000"/>
            <a:ext cx="7315200" cy="5259296"/>
          </a:xfrm>
          <a:prstGeom prst="rect">
            <a:avLst/>
          </a:prstGeom>
        </p:spPr>
      </p:pic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2895600" y="2971800"/>
            <a:ext cx="6096000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Sharp drop </a:t>
            </a:r>
            <a:r>
              <a:rPr lang="en-US" sz="2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occupancy after expected number of correct atoms is a sign of correct solution. </a:t>
            </a:r>
            <a:endParaRPr lang="en-US" sz="2000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 descr="9-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91000" y="990600"/>
            <a:ext cx="4308659" cy="194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64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F38BC-8D07-0975-50C0-E2D6A4035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7" name="Rectangle 3">
            <a:extLst>
              <a:ext uri="{FF2B5EF4-FFF2-40B4-BE49-F238E27FC236}">
                <a16:creationId xmlns:a16="http://schemas.microsoft.com/office/drawing/2014/main" id="{1B0CFE35-DC01-FFDC-28D2-E738F245C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82890"/>
            <a:ext cx="7467600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Summary of insights (Test!)</a:t>
            </a:r>
            <a:endParaRPr lang="en-US" sz="2800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5394" name="Rectangle 2">
            <a:extLst>
              <a:ext uri="{FF2B5EF4-FFF2-40B4-BE49-F238E27FC236}">
                <a16:creationId xmlns:a16="http://schemas.microsoft.com/office/drawing/2014/main" id="{AEBBB244-CB50-00A8-B7AB-DEBBC71EE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25636" name="Rectangle 4">
            <a:extLst>
              <a:ext uri="{FF2B5EF4-FFF2-40B4-BE49-F238E27FC236}">
                <a16:creationId xmlns:a16="http://schemas.microsoft.com/office/drawing/2014/main" id="{E23DA6FD-921B-70F0-63B2-A930A773A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25638" name="Rectangle 6">
            <a:extLst>
              <a:ext uri="{FF2B5EF4-FFF2-40B4-BE49-F238E27FC236}">
                <a16:creationId xmlns:a16="http://schemas.microsoft.com/office/drawing/2014/main" id="{A0084916-E34E-C2FB-C2B1-3452A3604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26661" name="Rectangle 5">
            <a:extLst>
              <a:ext uri="{FF2B5EF4-FFF2-40B4-BE49-F238E27FC236}">
                <a16:creationId xmlns:a16="http://schemas.microsoft.com/office/drawing/2014/main" id="{A9F06AF6-E3AD-D045-DAE8-9AAC7D861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26663" name="Rectangle 7">
            <a:extLst>
              <a:ext uri="{FF2B5EF4-FFF2-40B4-BE49-F238E27FC236}">
                <a16:creationId xmlns:a16="http://schemas.microsoft.com/office/drawing/2014/main" id="{00752D60-F2BF-DBF3-E65D-AA3B8F5EA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28706" name="Rectangle 2">
            <a:extLst>
              <a:ext uri="{FF2B5EF4-FFF2-40B4-BE49-F238E27FC236}">
                <a16:creationId xmlns:a16="http://schemas.microsoft.com/office/drawing/2014/main" id="{502DB4F9-6A72-D3BA-E8D9-4146ABA27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28708" name="Rectangle 4">
            <a:extLst>
              <a:ext uri="{FF2B5EF4-FFF2-40B4-BE49-F238E27FC236}">
                <a16:creationId xmlns:a16="http://schemas.microsoft.com/office/drawing/2014/main" id="{56D890E0-7350-F4AB-5A95-9591C2955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30757" name="Rectangle 5">
            <a:extLst>
              <a:ext uri="{FF2B5EF4-FFF2-40B4-BE49-F238E27FC236}">
                <a16:creationId xmlns:a16="http://schemas.microsoft.com/office/drawing/2014/main" id="{03BAB249-C213-F0D8-89D3-644495BB1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476655-6B23-77EA-C3C2-06AB6807EA8D}"/>
              </a:ext>
            </a:extLst>
          </p:cNvPr>
          <p:cNvSpPr txBox="1"/>
          <p:nvPr/>
        </p:nvSpPr>
        <p:spPr bwMode="auto">
          <a:xfrm>
            <a:off x="266700" y="914400"/>
            <a:ext cx="8610600" cy="5058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Aft>
                <a:spcPts val="600"/>
              </a:spcAft>
            </a:pPr>
            <a:r>
              <a:rPr lang="en-GB" sz="1250" dirty="0">
                <a:effectLst/>
                <a:ea typeface="Times New Roman" panose="02020603050405020304" pitchFamily="18" charset="0"/>
              </a:rPr>
              <a:t>The Patterson function, defined as the </a:t>
            </a:r>
            <a:r>
              <a:rPr lang="en-GB" sz="1250" b="1" dirty="0">
                <a:effectLst/>
                <a:ea typeface="Times New Roman" panose="02020603050405020304" pitchFamily="18" charset="0"/>
              </a:rPr>
              <a:t>autocorrelation of the electron density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, can be computed from the experimentally accessible squared structure factor amplitudes, that is, </a:t>
            </a:r>
            <a:r>
              <a:rPr lang="en-GB" sz="1250" b="1" dirty="0">
                <a:effectLst/>
                <a:ea typeface="Times New Roman" panose="02020603050405020304" pitchFamily="18" charset="0"/>
              </a:rPr>
              <a:t>the Patterson function is intensity-based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. The peaks in the Patterson function are </a:t>
            </a:r>
            <a:r>
              <a:rPr lang="en-GB" sz="1250" b="1" dirty="0">
                <a:effectLst/>
                <a:ea typeface="Times New Roman" panose="02020603050405020304" pitchFamily="18" charset="0"/>
              </a:rPr>
              <a:t>interatomic distance vectors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, from which the </a:t>
            </a:r>
            <a:r>
              <a:rPr lang="en-GB" sz="1250" b="1" dirty="0">
                <a:effectLst/>
                <a:ea typeface="Times New Roman" panose="02020603050405020304" pitchFamily="18" charset="0"/>
              </a:rPr>
              <a:t>atomic positions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 of the atoms giving rise to the electron density can be computed. As position determines phase, the Patterson function is the basis for position-based </a:t>
            </a:r>
            <a:r>
              <a:rPr lang="en-GB" sz="1250" b="1" dirty="0">
                <a:effectLst/>
                <a:ea typeface="Times New Roman" panose="02020603050405020304" pitchFamily="18" charset="0"/>
              </a:rPr>
              <a:t>macromolecular phasing techniques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.</a:t>
            </a:r>
            <a:endParaRPr lang="en-US" sz="1250" dirty="0">
              <a:effectLst/>
              <a:ea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Aft>
                <a:spcPts val="600"/>
              </a:spcAft>
            </a:pPr>
            <a:r>
              <a:rPr lang="en-GB" sz="1250" b="1" dirty="0">
                <a:effectLst/>
                <a:ea typeface="Times New Roman" panose="02020603050405020304" pitchFamily="18" charset="0"/>
              </a:rPr>
              <a:t>Patterson seeding 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combined with direct methods is used to determine the position of up to a few hundred heavy or anomalous marker atom substructures of biomolecular structures. As </a:t>
            </a:r>
            <a:r>
              <a:rPr lang="en-GB" sz="1250" b="1" dirty="0">
                <a:effectLst/>
                <a:ea typeface="Times New Roman" panose="02020603050405020304" pitchFamily="18" charset="0"/>
              </a:rPr>
              <a:t>position determines phase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, knowledge of substructure atom positions is the basis of </a:t>
            </a:r>
            <a:r>
              <a:rPr lang="en-GB" sz="1250" b="1" dirty="0">
                <a:effectLst/>
                <a:ea typeface="Times New Roman" panose="02020603050405020304" pitchFamily="18" charset="0"/>
              </a:rPr>
              <a:t>experimental substructure phasing techniques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.</a:t>
            </a:r>
            <a:endParaRPr lang="en-US" sz="1250" dirty="0">
              <a:effectLst/>
              <a:ea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Aft>
                <a:spcPts val="600"/>
              </a:spcAft>
            </a:pPr>
            <a:r>
              <a:rPr lang="en-GB" sz="1250" dirty="0">
                <a:effectLst/>
                <a:ea typeface="Times New Roman" panose="02020603050405020304" pitchFamily="18" charset="0"/>
              </a:rPr>
              <a:t>The Patterson function is </a:t>
            </a:r>
            <a:r>
              <a:rPr lang="en-GB" sz="1250" b="1" dirty="0">
                <a:effectLst/>
                <a:ea typeface="Times New Roman" panose="02020603050405020304" pitchFamily="18" charset="0"/>
              </a:rPr>
              <a:t>centrosymmetric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, which implies a loss of handedness information, giving rise to the </a:t>
            </a:r>
            <a:r>
              <a:rPr lang="en-GB" sz="1250" b="1" dirty="0">
                <a:effectLst/>
                <a:ea typeface="Times New Roman" panose="02020603050405020304" pitchFamily="18" charset="0"/>
              </a:rPr>
              <a:t>handedness ambiguity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 in substructure solutions.</a:t>
            </a:r>
            <a:endParaRPr lang="en-US" sz="1250" dirty="0">
              <a:effectLst/>
              <a:ea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Aft>
                <a:spcPts val="600"/>
              </a:spcAft>
            </a:pPr>
            <a:r>
              <a:rPr lang="en-GB" sz="1250" dirty="0">
                <a:effectLst/>
                <a:ea typeface="Times New Roman" panose="02020603050405020304" pitchFamily="18" charset="0"/>
              </a:rPr>
              <a:t>The Patterson function can be used as a general </a:t>
            </a:r>
            <a:r>
              <a:rPr lang="en-GB" sz="1250" b="1" dirty="0">
                <a:effectLst/>
                <a:ea typeface="Times New Roman" panose="02020603050405020304" pitchFamily="18" charset="0"/>
              </a:rPr>
              <a:t>correlation function 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to determine the orientation and position of structurally similar molecules in unknown crystal structures, which is used in </a:t>
            </a:r>
            <a:r>
              <a:rPr lang="en-GB" sz="1250" b="1" dirty="0">
                <a:effectLst/>
                <a:ea typeface="Times New Roman" panose="02020603050405020304" pitchFamily="18" charset="0"/>
              </a:rPr>
              <a:t>Molecular Replacement phasing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. </a:t>
            </a:r>
            <a:endParaRPr lang="en-US" sz="1250" dirty="0">
              <a:effectLst/>
              <a:ea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Aft>
                <a:spcPts val="600"/>
              </a:spcAft>
            </a:pPr>
            <a:r>
              <a:rPr lang="en-GB" sz="1250" dirty="0">
                <a:effectLst/>
                <a:ea typeface="Times New Roman" panose="02020603050405020304" pitchFamily="18" charset="0"/>
              </a:rPr>
              <a:t>A special form is the Patterson </a:t>
            </a:r>
            <a:r>
              <a:rPr lang="en-GB" sz="1250" b="1" dirty="0">
                <a:effectLst/>
                <a:ea typeface="Times New Roman" panose="02020603050405020304" pitchFamily="18" charset="0"/>
              </a:rPr>
              <a:t>self-rotation function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, which allows to determine the </a:t>
            </a:r>
            <a:r>
              <a:rPr lang="en-GB" sz="1250" b="1" dirty="0">
                <a:effectLst/>
                <a:ea typeface="Times New Roman" panose="02020603050405020304" pitchFamily="18" charset="0"/>
              </a:rPr>
              <a:t>internal rotational symmetry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 of a </a:t>
            </a:r>
            <a:r>
              <a:rPr lang="en-GB" sz="1250" b="1" dirty="0">
                <a:effectLst/>
                <a:ea typeface="Times New Roman" panose="02020603050405020304" pitchFamily="18" charset="0"/>
              </a:rPr>
              <a:t>non-crystallographic symmetry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 assembly (motif) in a crystal structure from intensity data alone.</a:t>
            </a:r>
            <a:endParaRPr lang="en-US" sz="1250" dirty="0">
              <a:effectLst/>
              <a:ea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Aft>
                <a:spcPts val="600"/>
              </a:spcAft>
            </a:pPr>
            <a:r>
              <a:rPr lang="en-GB" sz="1250" dirty="0">
                <a:effectLst/>
                <a:ea typeface="Times New Roman" panose="02020603050405020304" pitchFamily="18" charset="0"/>
              </a:rPr>
              <a:t>A </a:t>
            </a:r>
            <a:r>
              <a:rPr lang="en-GB" sz="1250" b="1" dirty="0">
                <a:effectLst/>
                <a:ea typeface="Times New Roman" panose="02020603050405020304" pitchFamily="18" charset="0"/>
              </a:rPr>
              <a:t>native Patterson map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 can reveal a proper </a:t>
            </a:r>
            <a:r>
              <a:rPr lang="en-GB" sz="1250" b="1" dirty="0">
                <a:effectLst/>
                <a:ea typeface="Times New Roman" panose="02020603050405020304" pitchFamily="18" charset="0"/>
              </a:rPr>
              <a:t>non-crystallographic symmetry axis</a:t>
            </a:r>
            <a:r>
              <a:rPr lang="en-GB" sz="1250" dirty="0">
                <a:effectLst/>
                <a:ea typeface="Times New Roman" panose="02020603050405020304" pitchFamily="18" charset="0"/>
              </a:rPr>
              <a:t> parallel or very nearly parallel to a crystallographic axis from intensity data. </a:t>
            </a:r>
            <a:endParaRPr lang="en-US" sz="125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999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7D3AA-7E8A-E567-D5DA-A376023B8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5EB683B-5974-2E2E-63D9-5879B1F47BFA}"/>
              </a:ext>
            </a:extLst>
          </p:cNvPr>
          <p:cNvSpPr/>
          <p:nvPr/>
        </p:nvSpPr>
        <p:spPr bwMode="auto">
          <a:xfrm>
            <a:off x="7086600" y="0"/>
            <a:ext cx="2057400" cy="1143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FA6F73-F0D4-188C-47A8-95EFF6A3B580}"/>
              </a:ext>
            </a:extLst>
          </p:cNvPr>
          <p:cNvSpPr/>
          <p:nvPr/>
        </p:nvSpPr>
        <p:spPr bwMode="auto">
          <a:xfrm>
            <a:off x="0" y="0"/>
            <a:ext cx="2057400" cy="1143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3" name="Picture 2" descr="8-0.jpg">
            <a:extLst>
              <a:ext uri="{FF2B5EF4-FFF2-40B4-BE49-F238E27FC236}">
                <a16:creationId xmlns:a16="http://schemas.microsoft.com/office/drawing/2014/main" id="{25D5D9D6-E1B6-8337-49DD-02BB5B5B16E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01" y="655122"/>
            <a:ext cx="9122114" cy="5593278"/>
          </a:xfrm>
          <a:prstGeom prst="rect">
            <a:avLst/>
          </a:prstGeom>
        </p:spPr>
      </p:pic>
      <p:pic>
        <p:nvPicPr>
          <p:cNvPr id="10" name="Picture 2" descr="C:\data\Pictures\kak\minion.png">
            <a:extLst>
              <a:ext uri="{FF2B5EF4-FFF2-40B4-BE49-F238E27FC236}">
                <a16:creationId xmlns:a16="http://schemas.microsoft.com/office/drawing/2014/main" id="{8FA6C405-4F57-120C-0A01-20787A73E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68" y="3124200"/>
            <a:ext cx="2480504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77E714-AB96-11BE-2C3F-238D425B0054}"/>
              </a:ext>
            </a:extLst>
          </p:cNvPr>
          <p:cNvSpPr txBox="1"/>
          <p:nvPr/>
        </p:nvSpPr>
        <p:spPr>
          <a:xfrm>
            <a:off x="304800" y="990600"/>
            <a:ext cx="396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We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are ready to phase!</a:t>
            </a:r>
            <a:endParaRPr lang="en-US" sz="2800" dirty="0"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422003-602E-8AD2-C818-5D7F01CB57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6644">
            <a:off x="866293" y="2777004"/>
            <a:ext cx="2079676" cy="137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640249"/>
      </p:ext>
    </p:extLst>
  </p:cSld>
  <p:clrMapOvr>
    <a:masterClrMapping/>
  </p:clrMapOvr>
</p:sld>
</file>

<file path=ppt/theme/theme1.xml><?xml version="1.0" encoding="utf-8"?>
<a:theme xmlns:a="http://schemas.openxmlformats.org/drawingml/2006/main" name="Fundamentals_of_crystallography">
  <a:themeElements>
    <a:clrScheme name="Fundamentals_of_crystallograph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 cap="flat" cmpd="sng" algn="ctr">
          <a:solidFill>
            <a:srgbClr val="FF33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38100" cap="flat" cmpd="sng" algn="ctr">
          <a:solidFill>
            <a:srgbClr val="FF33CC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  <a:txDef>
      <a:spPr bwMode="auto">
        <a:noFill/>
        <a:ln w="12700">
          <a:noFill/>
          <a:miter lim="800000"/>
          <a:headEnd type="none" w="sm" len="sm"/>
          <a:tailEnd type="none" w="sm" len="sm"/>
        </a:ln>
        <a:effectLst/>
      </a:spPr>
      <a:bodyPr wrap="none">
        <a:spAutoFit/>
      </a:bodyPr>
      <a:lstStyle>
        <a:defPPr eaLnBrk="0" hangingPunct="0">
          <a:defRPr sz="2400" dirty="0">
            <a:solidFill>
              <a:schemeClr val="accent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mic Sans MS" pitchFamily="66" charset="0"/>
          </a:defRPr>
        </a:defPPr>
      </a:lstStyle>
    </a:txDef>
  </a:objectDefaults>
  <a:extraClrSchemeLst>
    <a:extraClrScheme>
      <a:clrScheme name="Fundamentals_of_crystallograph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ndamentals_of_crystallograph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undamentals_of_crystallography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ndamentals_of_crystallography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ndamentals_of_crystallograph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ndamentals_of_crystallograph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ndamentals_of_crystallograph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30682</TotalTime>
  <Words>1169</Words>
  <Application>Microsoft Office PowerPoint</Application>
  <PresentationFormat>On-screen Show (4:3)</PresentationFormat>
  <Paragraphs>168</Paragraphs>
  <Slides>19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Arial Rounded MT Bold</vt:lpstr>
      <vt:lpstr>Calibri</vt:lpstr>
      <vt:lpstr>Comic Sans MS</vt:lpstr>
      <vt:lpstr>Courier New</vt:lpstr>
      <vt:lpstr>Times New Roman</vt:lpstr>
      <vt:lpstr>Fundamentals_of_crystallography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Bernhard Rupp</dc:creator>
  <cp:lastModifiedBy>Bernhard Rupp</cp:lastModifiedBy>
  <cp:revision>192</cp:revision>
  <cp:lastPrinted>2023-10-03T13:09:26Z</cp:lastPrinted>
  <dcterms:created xsi:type="dcterms:W3CDTF">2012-03-31T02:10:11Z</dcterms:created>
  <dcterms:modified xsi:type="dcterms:W3CDTF">2025-08-13T17:34:45Z</dcterms:modified>
</cp:coreProperties>
</file>